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162"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D85BD1-277E-4126-9344-C22E52FAE535}"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D85BD1-277E-4126-9344-C22E52FAE535}"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D85BD1-277E-4126-9344-C22E52FAE535}"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D85BD1-277E-4126-9344-C22E52FAE535}"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D85BD1-277E-4126-9344-C22E52FAE535}"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D85BD1-277E-4126-9344-C22E52FAE535}"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D85BD1-277E-4126-9344-C22E52FAE535}"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D85BD1-277E-4126-9344-C22E52FAE535}"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85BD1-277E-4126-9344-C22E52FAE535}"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D85BD1-277E-4126-9344-C22E52FAE535}"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D85BD1-277E-4126-9344-C22E52FAE535}"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F5F8-A8E6-4719-8635-7B5B99F0C3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85BD1-277E-4126-9344-C22E52FAE535}" type="datetimeFigureOut">
              <a:rPr lang="en-US" smtClean="0"/>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5F5F8-A8E6-4719-8635-7B5B99F0C3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Nuclear shell model</a:t>
            </a:r>
            <a:br>
              <a:rPr lang="en-US" dirty="0"/>
            </a:br>
            <a:r>
              <a:rPr lang="en-US" dirty="0"/>
              <a:t>class-2 (2hrs), PG-3</a:t>
            </a:r>
            <a:r>
              <a:rPr lang="en-US" baseline="30000" dirty="0"/>
              <a:t>rd</a:t>
            </a:r>
            <a:r>
              <a:rPr lang="en-US" dirty="0"/>
              <a:t> </a:t>
            </a:r>
            <a:r>
              <a:rPr lang="en-US" dirty="0" err="1"/>
              <a:t>Sem</a:t>
            </a:r>
            <a:endParaRPr lang="en-US" dirty="0"/>
          </a:p>
        </p:txBody>
      </p:sp>
      <p:sp>
        <p:nvSpPr>
          <p:cNvPr id="3" name="Subtitle 2"/>
          <p:cNvSpPr>
            <a:spLocks noGrp="1"/>
          </p:cNvSpPr>
          <p:nvPr>
            <p:ph type="subTitle" idx="1"/>
          </p:nvPr>
        </p:nvSpPr>
        <p:spPr/>
        <p:txBody>
          <a:bodyPr/>
          <a:lstStyle/>
          <a:p>
            <a:r>
              <a:rPr lang="en-US" dirty="0"/>
              <a:t>Prepared by</a:t>
            </a:r>
          </a:p>
          <a:p>
            <a:r>
              <a:rPr lang="en-US" dirty="0"/>
              <a:t>Dr. </a:t>
            </a:r>
            <a:r>
              <a:rPr lang="en-US" dirty="0" err="1"/>
              <a:t>Md</a:t>
            </a:r>
            <a:r>
              <a:rPr lang="en-US" dirty="0"/>
              <a:t> </a:t>
            </a:r>
            <a:r>
              <a:rPr lang="en-US" dirty="0" err="1"/>
              <a:t>Rabiul</a:t>
            </a:r>
            <a:r>
              <a:rPr lang="en-US" dirty="0"/>
              <a:t> Islam</a:t>
            </a:r>
          </a:p>
          <a:p>
            <a:r>
              <a:rPr lang="en-US" dirty="0"/>
              <a:t>Associate Professor, RGU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52400" y="76200"/>
            <a:ext cx="8686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For 4rth energy level α=3 so the different states in this energy level is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8674" name="Rectangle 2"/>
          <p:cNvSpPr>
            <a:spLocks noChangeArrowheads="1"/>
          </p:cNvSpPr>
          <p:nvPr/>
        </p:nvSpPr>
        <p:spPr bwMode="auto">
          <a:xfrm>
            <a:off x="152400" y="1295400"/>
            <a:ext cx="8763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n=1, l=3, j=7/2 &amp; 5/2 so the states are 1f</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7/2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&amp; 1f</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5/2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n=2, l=1, j=3/2 &amp; 1/2  so the states are 2p</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3/2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&amp; 2p</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But splitting of energy level of 1f</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7/2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&amp;  1f</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5/2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are such that 1f</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7/2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level is much lower than original energy level and forms a separate state. It has 8 nucleons so after 3</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rd</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shell closure at 20, next shell closure occurs at 20+8=28, which is the 4rth magic number. Remaining states of this level contains 12 nucleons so there will be shell closure at 40, which is a semi magic number.</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0"/>
            <a:ext cx="8763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Now considering the 5</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th</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energy level corresponding to   α=4 so the different states in this energy level is</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n=1, l=4, j=9/2 &amp; 7/2 , so the states are 1g</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9/2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&amp; 1g</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7/2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n=2, l=2, j=5/2 &amp; 3/2 ,  so the states are 2d</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5/2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&amp; 2d</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3/2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n=3, l=0, j=1/2 , so the state is 3s</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as before the state 1g</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9/2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will be so lowered that it eventually comes close to previous energy level. This state contains 10 nucleons. So after semi magic number 40 the next shell closure will be at 40+10=50, which is a magic number.</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Proceeding in the same way, remaining 20 nucleons in the 5</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th</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energy level plus 12 of the 1h</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11/2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state of the 6</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th</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energy level add up to close the next shell at 82, which is another magic number. Last magic number 126 for neutrons can also be explained in the same way.</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IN" dirty="0"/>
              <a:t>Success and failure of Shell model:-      </a:t>
            </a:r>
            <a:br>
              <a:rPr lang="en-IN" dirty="0"/>
            </a:br>
            <a:endParaRPr lang="en-IN" dirty="0"/>
          </a:p>
        </p:txBody>
      </p:sp>
      <p:sp>
        <p:nvSpPr>
          <p:cNvPr id="30721" name="Rectangle 1"/>
          <p:cNvSpPr>
            <a:spLocks noChangeArrowheads="1"/>
          </p:cNvSpPr>
          <p:nvPr/>
        </p:nvSpPr>
        <p:spPr bwMode="auto">
          <a:xfrm>
            <a:off x="152400" y="533400"/>
            <a:ext cx="88392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Most successful application of shell model is the explanation of ground state spin of nuclei. To find the ground state spin of the nuclei, total angular momentum j of the individual nucleons have to be added. As we know an even number of nucleons of any kind in the same state j always combines to give the resultant I=Σ j =0. Spin of the nucleus containing even number of protons and neutrons will be zero. For odd-even nuclei it is the last odd unpaired nucleon that contributes to the total spin of nucleus.</a:t>
            </a:r>
            <a:endParaRPr kumimoji="0" lang="en-US" sz="26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For  example : </a:t>
            </a:r>
            <a:r>
              <a:rPr kumimoji="0" lang="en-US" sz="26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i</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3</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H</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6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titrion</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has Z=1 and N=2, therefore it is the single proton in the state 1s</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that contributes to the total spin I of the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3</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H nucleus. So the spin of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3</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H is I=1/2 , as observed experimentally.</a:t>
            </a:r>
            <a:endParaRPr kumimoji="0" lang="en-US" sz="2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534400" cy="1692771"/>
          </a:xfrm>
          <a:prstGeom prst="rect">
            <a:avLst/>
          </a:prstGeom>
        </p:spPr>
        <p:txBody>
          <a:bodyPr wrap="square">
            <a:spAutoFit/>
          </a:bodyPr>
          <a:lstStyle/>
          <a:p>
            <a:pPr lvl="0" eaLnBrk="0" fontAlgn="base" hangingPunct="0">
              <a:spcBef>
                <a:spcPct val="0"/>
              </a:spcBef>
              <a:spcAft>
                <a:spcPct val="0"/>
              </a:spcAft>
            </a:pPr>
            <a:r>
              <a:rPr lang="en-US" sz="2600" dirty="0">
                <a:latin typeface="Calibri" pitchFamily="34" charset="0"/>
                <a:ea typeface="Times New Roman" pitchFamily="18" charset="0"/>
                <a:cs typeface="Calibri" pitchFamily="34" charset="0"/>
              </a:rPr>
              <a:t>ii) </a:t>
            </a:r>
            <a:r>
              <a:rPr lang="en-US" sz="2600" baseline="30000" dirty="0">
                <a:latin typeface="Calibri" pitchFamily="34" charset="0"/>
                <a:ea typeface="Times New Roman" pitchFamily="18" charset="0"/>
                <a:cs typeface="Calibri" pitchFamily="34" charset="0"/>
              </a:rPr>
              <a:t>7</a:t>
            </a:r>
            <a:r>
              <a:rPr lang="en-US" sz="2600" dirty="0">
                <a:latin typeface="Calibri" pitchFamily="34" charset="0"/>
                <a:ea typeface="Times New Roman" pitchFamily="18" charset="0"/>
                <a:cs typeface="Calibri" pitchFamily="34" charset="0"/>
              </a:rPr>
              <a:t>Li</a:t>
            </a:r>
            <a:r>
              <a:rPr lang="en-US" sz="2600" baseline="-30000" dirty="0">
                <a:latin typeface="Calibri" pitchFamily="34" charset="0"/>
                <a:ea typeface="Times New Roman" pitchFamily="18" charset="0"/>
                <a:cs typeface="Calibri" pitchFamily="34" charset="0"/>
              </a:rPr>
              <a:t>3</a:t>
            </a:r>
            <a:r>
              <a:rPr lang="en-US" sz="2600" dirty="0">
                <a:latin typeface="Calibri" pitchFamily="34" charset="0"/>
                <a:ea typeface="Times New Roman" pitchFamily="18" charset="0"/>
                <a:cs typeface="Calibri" pitchFamily="34" charset="0"/>
              </a:rPr>
              <a:t> → Z=3, N=4 , therefore out of 3 protons 2 will fill up the 1s</a:t>
            </a:r>
            <a:r>
              <a:rPr lang="en-US" sz="2600" baseline="-30000" dirty="0">
                <a:latin typeface="Calibri" pitchFamily="34" charset="0"/>
                <a:ea typeface="Times New Roman" pitchFamily="18" charset="0"/>
                <a:cs typeface="Calibri" pitchFamily="34" charset="0"/>
              </a:rPr>
              <a:t>1/2</a:t>
            </a:r>
            <a:r>
              <a:rPr lang="en-US" sz="2600" dirty="0">
                <a:latin typeface="Calibri" pitchFamily="34" charset="0"/>
                <a:ea typeface="Times New Roman" pitchFamily="18" charset="0"/>
                <a:cs typeface="Calibri" pitchFamily="34" charset="0"/>
              </a:rPr>
              <a:t> state and the last one odd proton will be placed at the next 1p</a:t>
            </a:r>
            <a:r>
              <a:rPr lang="en-US" sz="2600" baseline="-30000" dirty="0">
                <a:latin typeface="Calibri" pitchFamily="34" charset="0"/>
                <a:ea typeface="Times New Roman" pitchFamily="18" charset="0"/>
                <a:cs typeface="Calibri" pitchFamily="34" charset="0"/>
              </a:rPr>
              <a:t>3/2</a:t>
            </a:r>
            <a:r>
              <a:rPr lang="en-US" sz="2600" dirty="0">
                <a:latin typeface="Calibri" pitchFamily="34" charset="0"/>
                <a:ea typeface="Times New Roman" pitchFamily="18" charset="0"/>
                <a:cs typeface="Calibri" pitchFamily="34" charset="0"/>
              </a:rPr>
              <a:t> level. So the spin-parity of </a:t>
            </a:r>
            <a:r>
              <a:rPr lang="en-US" sz="2600" baseline="30000" dirty="0">
                <a:latin typeface="Calibri" pitchFamily="34" charset="0"/>
                <a:ea typeface="Times New Roman" pitchFamily="18" charset="0"/>
                <a:cs typeface="Calibri" pitchFamily="34" charset="0"/>
              </a:rPr>
              <a:t>7</a:t>
            </a:r>
            <a:r>
              <a:rPr lang="en-US" sz="2600" dirty="0">
                <a:latin typeface="Calibri" pitchFamily="34" charset="0"/>
                <a:ea typeface="Times New Roman" pitchFamily="18" charset="0"/>
                <a:cs typeface="Calibri" pitchFamily="34" charset="0"/>
              </a:rPr>
              <a:t>Li is 3/2</a:t>
            </a:r>
            <a:r>
              <a:rPr lang="en-US" sz="2600" baseline="30000" dirty="0">
                <a:latin typeface="Calibri" pitchFamily="34" charset="0"/>
                <a:ea typeface="Times New Roman" pitchFamily="18" charset="0"/>
                <a:cs typeface="Calibri" pitchFamily="34" charset="0"/>
              </a:rPr>
              <a:t>-</a:t>
            </a:r>
            <a:r>
              <a:rPr lang="en-US" sz="2600" dirty="0">
                <a:latin typeface="Calibri" pitchFamily="34" charset="0"/>
                <a:ea typeface="Times New Roman" pitchFamily="18" charset="0"/>
                <a:cs typeface="Calibri" pitchFamily="34" charset="0"/>
              </a:rPr>
              <a:t> as observed experimentally.</a:t>
            </a:r>
            <a:endParaRPr lang="en-US" sz="2600" dirty="0">
              <a:latin typeface="Arial" pitchFamily="34" charset="0"/>
              <a:cs typeface="Arial" pitchFamily="34" charset="0"/>
            </a:endParaRPr>
          </a:p>
        </p:txBody>
      </p:sp>
      <p:sp>
        <p:nvSpPr>
          <p:cNvPr id="31745" name="Rectangle 1"/>
          <p:cNvSpPr>
            <a:spLocks noChangeArrowheads="1"/>
          </p:cNvSpPr>
          <p:nvPr/>
        </p:nvSpPr>
        <p:spPr bwMode="auto">
          <a:xfrm>
            <a:off x="76200" y="1524000"/>
            <a:ext cx="88392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iii)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25</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Mg</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 Z=12, N=13, therefore out of 13 neutrons, 8 will fill up to 2</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nd</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shell and remaining 5 will be placed 1d</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5/2</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 4 of these will be paired to contribute zero spin but the last unpaired neutron will only contribute to the total spin of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25</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Mg</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Observed spin-parity of the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25</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Mg</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 </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nucleus is 5/2</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which again validates the applicability of the shell model. There are few exceptions, for example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19</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F</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9</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and </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23</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Na</a:t>
            </a:r>
            <a:r>
              <a:rPr kumimoji="0" lang="en-US" sz="26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11</a:t>
            </a:r>
            <a:r>
              <a:rPr kumimoji="0" lang="en-US" sz="26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both should have spin 5/2 according to this model but experimental value of 1/2 and 3/2 respectively have been observed experimentally. Also pairing effect of the nucleons for higher l states lowers the corresponding energy level, so discrepancies are found between observed and theoretical values of nuclear spin for some elements. Single particle shell model can solve this problem.   </a:t>
            </a:r>
            <a:endParaRPr kumimoji="0" lang="en-US" sz="2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76200"/>
            <a:ext cx="8991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Shell model can explain ground state magnetic moments of many nuclei. Though there are exceptions which can be explained using further revised model of nucleus.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Existence of island of isomerism in the vicinity of magic numbers can be explained by shell model. Isomeric states are those nuclear excited state that have relatively long life time, very large difference of angular </a:t>
            </a:r>
            <a:r>
              <a:rPr kumimoji="0" lang="en-US" sz="24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momenta</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between excited state and ground state but small differences of energy. For example </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115</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In</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49</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has Z=49, N=66, so its last odd proton will lie in 1g</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9/2</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state giving its spin-parity 9/2</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 When one proton from 2p</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is raised to 1g</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9/2</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 this sublevel is filled while there is one unpaired proton in the state 2p</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1/2</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So the excited state has spin-parity 1/2</a:t>
            </a:r>
            <a:r>
              <a:rPr kumimoji="0" lang="en-US" sz="24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The transition from the excited state to ground state involves large spin change ΔI=4 as observed experimentally. The life time of this isomeric state is 14.4 hours.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Electric </a:t>
            </a:r>
            <a:r>
              <a:rPr kumimoji="0" lang="en-US" sz="24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quadrupole</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moment Q of the even-even nuclei for which spin I=0 should be zero as has been observed for few cases. However observed value of </a:t>
            </a:r>
            <a:r>
              <a:rPr kumimoji="0" lang="en-US" sz="24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quadrupole</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moments of odd A nuclei are much more higher than calculated value based on shell model.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381000"/>
            <a:ext cx="815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Theoretical derivation of shell model</a:t>
            </a:r>
            <a:r>
              <a:rPr kumimoji="0" lang="en-US"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482" name="Text Box 2"/>
          <p:cNvSpPr txBox="1">
            <a:spLocks noChangeArrowheads="1"/>
          </p:cNvSpPr>
          <p:nvPr/>
        </p:nvSpPr>
        <p:spPr bwMode="auto">
          <a:xfrm>
            <a:off x="228600" y="998538"/>
            <a:ext cx="3352800" cy="540226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2400" b="0" i="0" u="none" strike="noStrike" cap="none" normalizeH="0" baseline="0" dirty="0">
                <a:ln>
                  <a:noFill/>
                </a:ln>
                <a:solidFill>
                  <a:schemeClr val="tx1"/>
                </a:solidFill>
                <a:effectLst/>
                <a:latin typeface="Calibri" pitchFamily="34" charset="0"/>
                <a:cs typeface="Arial" pitchFamily="34" charset="0"/>
              </a:rPr>
              <a:t>Schrodinger wave in presence of potential of the form can be written as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IN" sz="24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IN" sz="2400" b="0" i="0" u="none" strike="noStrike" cap="none" normalizeH="0" baseline="0" dirty="0">
                <a:ln>
                  <a:noFill/>
                </a:ln>
                <a:solidFill>
                  <a:schemeClr val="tx1"/>
                </a:solidFill>
                <a:effectLst/>
                <a:latin typeface="Calibri" pitchFamily="34" charset="0"/>
                <a:cs typeface="Arial" pitchFamily="34" charset="0"/>
              </a:rPr>
              <a:t>Using spherical polar co-ordinate system and then inserting the form of L</a:t>
            </a:r>
            <a:r>
              <a:rPr kumimoji="0" lang="en-IN" sz="2400" b="0" i="0" u="none" strike="noStrike" cap="none" normalizeH="0" baseline="30000" dirty="0">
                <a:ln>
                  <a:noFill/>
                </a:ln>
                <a:solidFill>
                  <a:schemeClr val="tx1"/>
                </a:solidFill>
                <a:effectLst/>
                <a:latin typeface="Calibri" pitchFamily="34" charset="0"/>
                <a:cs typeface="Arial" pitchFamily="34" charset="0"/>
              </a:rPr>
              <a:t>2</a:t>
            </a:r>
            <a:r>
              <a:rPr kumimoji="0" lang="en-IN" sz="2400" b="0" i="0" u="none" strike="noStrike" cap="none" normalizeH="0" baseline="0" dirty="0">
                <a:ln>
                  <a:noFill/>
                </a:ln>
                <a:solidFill>
                  <a:schemeClr val="tx1"/>
                </a:solidFill>
                <a:effectLst/>
                <a:latin typeface="Calibri" pitchFamily="34" charset="0"/>
                <a:cs typeface="Arial" pitchFamily="34" charset="0"/>
              </a:rPr>
              <a:t> operator we have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IN" sz="24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048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2209800"/>
            <a:ext cx="3352800" cy="838200"/>
          </a:xfrm>
          <a:prstGeom prst="rect">
            <a:avLst/>
          </a:prstGeom>
          <a:noFill/>
        </p:spPr>
      </p:pic>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048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 y="4876799"/>
            <a:ext cx="4038599" cy="790160"/>
          </a:xfrm>
          <a:prstGeom prst="rect">
            <a:avLst/>
          </a:prstGeom>
          <a:noFill/>
        </p:spPr>
      </p:pic>
      <p:pic>
        <p:nvPicPr>
          <p:cNvPr id="8" name="Picture 7"/>
          <p:cNvPicPr/>
          <p:nvPr/>
        </p:nvPicPr>
        <p:blipFill>
          <a:blip r:embed="rId4"/>
          <a:srcRect/>
          <a:stretch>
            <a:fillRect/>
          </a:stretch>
        </p:blipFill>
        <p:spPr bwMode="auto">
          <a:xfrm>
            <a:off x="4495800" y="1143000"/>
            <a:ext cx="4648200" cy="5105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76200"/>
            <a:ext cx="8610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The above equation can be solved by separation variables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Ψ</a:t>
            </a:r>
            <a:r>
              <a:rPr kumimoji="0" lang="en-US"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r>
              <a:rPr kumimoji="0" lang="en-US" sz="28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r,</a:t>
            </a:r>
            <a:r>
              <a:rPr kumimoji="0" lang="en-US" sz="2800" b="0" i="0" u="none" strike="noStrike" cap="none" normalizeH="0" baseline="0" dirty="0" err="1">
                <a:ln>
                  <a:noFill/>
                </a:ln>
                <a:solidFill>
                  <a:schemeClr val="tx1"/>
                </a:solidFill>
                <a:effectLst/>
                <a:latin typeface="Calibri" pitchFamily="34" charset="0"/>
                <a:ea typeface="Calibri" pitchFamily="34" charset="0"/>
                <a:cs typeface="Calibri" pitchFamily="34" charset="0"/>
              </a:rPr>
              <a:t>θ</a:t>
            </a:r>
            <a:r>
              <a:rPr kumimoji="0" lang="en-US" sz="28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a:t>
            </a:r>
            <a:r>
              <a:rPr kumimoji="0" lang="en-US" sz="2800" b="0" i="0" u="none" strike="noStrike" cap="none" normalizeH="0" baseline="0" dirty="0" err="1">
                <a:ln>
                  <a:noFill/>
                </a:ln>
                <a:solidFill>
                  <a:schemeClr val="tx1"/>
                </a:solidFill>
                <a:effectLst/>
                <a:latin typeface="Calibri" pitchFamily="34" charset="0"/>
                <a:ea typeface="Calibri" pitchFamily="34" charset="0"/>
                <a:cs typeface="Calibri" pitchFamily="34" charset="0"/>
              </a:rPr>
              <a:t>φ</a:t>
            </a:r>
            <a:r>
              <a:rPr kumimoji="0" lang="en-US" sz="28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)=R(r) Y(</a:t>
            </a:r>
            <a:r>
              <a:rPr kumimoji="0" lang="en-US" sz="2800" b="0" i="0" u="none" strike="noStrike" cap="none" normalizeH="0" baseline="0" dirty="0" err="1">
                <a:ln>
                  <a:noFill/>
                </a:ln>
                <a:solidFill>
                  <a:schemeClr val="tx1"/>
                </a:solidFill>
                <a:effectLst/>
                <a:latin typeface="Calibri" pitchFamily="34" charset="0"/>
                <a:ea typeface="Calibri" pitchFamily="34" charset="0"/>
                <a:cs typeface="Calibri" pitchFamily="34" charset="0"/>
              </a:rPr>
              <a:t>θ</a:t>
            </a:r>
            <a:r>
              <a:rPr kumimoji="0" lang="en-US" sz="28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a:t>
            </a:r>
            <a:r>
              <a:rPr kumimoji="0" lang="en-US" sz="2800" b="0" i="0" u="none" strike="noStrike" cap="none" normalizeH="0" baseline="0" dirty="0" err="1">
                <a:ln>
                  <a:noFill/>
                </a:ln>
                <a:solidFill>
                  <a:schemeClr val="tx1"/>
                </a:solidFill>
                <a:effectLst/>
                <a:latin typeface="Calibri" pitchFamily="34" charset="0"/>
                <a:ea typeface="Calibri" pitchFamily="34" charset="0"/>
                <a:cs typeface="Calibri" pitchFamily="34" charset="0"/>
              </a:rPr>
              <a:t>φ</a:t>
            </a: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And using the fact that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L</a:t>
            </a:r>
            <a:r>
              <a:rPr kumimoji="0" lang="en-US" sz="2800" b="0" i="0" u="none" strike="noStrike" cap="none" normalizeH="0" baseline="30000" dirty="0">
                <a:ln>
                  <a:noFill/>
                </a:ln>
                <a:solidFill>
                  <a:schemeClr val="tx1"/>
                </a:solidFill>
                <a:effectLst/>
                <a:latin typeface="Calibri" pitchFamily="34" charset="0"/>
                <a:ea typeface="Calibri" pitchFamily="34" charset="0"/>
                <a:cs typeface="Calibri" pitchFamily="34" charset="0"/>
              </a:rPr>
              <a:t>2</a:t>
            </a: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Y=l(l+1)ђ</a:t>
            </a:r>
            <a:r>
              <a:rPr kumimoji="0" lang="en-US" sz="2800" b="0" i="0" u="none" strike="noStrike" cap="none" normalizeH="0" baseline="30000" dirty="0">
                <a:ln>
                  <a:noFill/>
                </a:ln>
                <a:solidFill>
                  <a:schemeClr val="tx1"/>
                </a:solidFill>
                <a:effectLst/>
                <a:latin typeface="Calibri" pitchFamily="34" charset="0"/>
                <a:ea typeface="Calibri" pitchFamily="34" charset="0"/>
                <a:cs typeface="Calibri" pitchFamily="34" charset="0"/>
              </a:rPr>
              <a:t>2</a:t>
            </a:r>
            <a:r>
              <a:rPr kumimoji="0" lang="en-US" sz="2800" b="0" i="0" u="none" strike="noStrike" cap="none" normalizeH="0" baseline="0" dirty="0">
                <a:ln>
                  <a:noFill/>
                </a:ln>
                <a:solidFill>
                  <a:schemeClr val="tx1"/>
                </a:solidFill>
                <a:effectLst/>
                <a:latin typeface="Calibri" pitchFamily="34" charset="0"/>
                <a:ea typeface="Calibri" pitchFamily="34" charset="0"/>
                <a:cs typeface="Calibri" pitchFamily="34" charset="0"/>
              </a:rPr>
              <a:t>Y, the radial part of the wave equation takes the form</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150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2150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2362200"/>
            <a:ext cx="6286500" cy="838200"/>
          </a:xfrm>
          <a:prstGeom prst="rect">
            <a:avLst/>
          </a:prstGeom>
          <a:noFill/>
        </p:spPr>
      </p:pic>
      <p:sp>
        <p:nvSpPr>
          <p:cNvPr id="21509" name="Rectangle 5"/>
          <p:cNvSpPr>
            <a:spLocks noChangeArrowheads="1"/>
          </p:cNvSpPr>
          <p:nvPr/>
        </p:nvSpPr>
        <p:spPr bwMode="auto">
          <a:xfrm>
            <a:off x="228600" y="3352800"/>
            <a:ext cx="84582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 above equation will have well behaved solution if energy of the harmonic oscillator can have discrete values of the form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pic>
        <p:nvPicPr>
          <p:cNvPr id="2150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4495800"/>
            <a:ext cx="2362200" cy="894425"/>
          </a:xfrm>
          <a:prstGeom prst="rect">
            <a:avLst/>
          </a:prstGeom>
          <a:noFill/>
        </p:spPr>
      </p:pic>
      <p:sp>
        <p:nvSpPr>
          <p:cNvPr id="21510"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511" name="Rectangle 7"/>
          <p:cNvSpPr>
            <a:spLocks noChangeArrowheads="1"/>
          </p:cNvSpPr>
          <p:nvPr/>
        </p:nvSpPr>
        <p:spPr bwMode="auto">
          <a:xfrm>
            <a:off x="0" y="53340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α a quantum number will  satisfy the relation </a:t>
            </a:r>
            <a:r>
              <a:rPr kumimoji="0" lang="en-US" sz="2800" b="0" i="0" u="sng" strike="noStrike" cap="none" normalizeH="0" baseline="0" dirty="0">
                <a:ln>
                  <a:noFill/>
                </a:ln>
                <a:solidFill>
                  <a:schemeClr val="tx1"/>
                </a:solidFill>
                <a:effectLst/>
                <a:latin typeface="Calibri" pitchFamily="34" charset="0"/>
                <a:ea typeface="Times New Roman" pitchFamily="18" charset="0"/>
                <a:cs typeface="Calibri" pitchFamily="34" charset="0"/>
              </a:rPr>
              <a:t>α= 2n+l-2</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where</a:t>
            </a:r>
            <a:r>
              <a:rPr lang="en-US" sz="2800" dirty="0">
                <a:latin typeface="Arial" pitchFamily="34" charset="0"/>
                <a:ea typeface="Times New Roman" pitchFamily="18" charset="0"/>
                <a:cs typeface="Arial" pitchFamily="34" charset="0"/>
              </a:rPr>
              <a:t> </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n= 1, 2, 3, .... is the radial quantum no.</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l=0, 1, 2, .... is the orbital or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azimuthal</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quantum no.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599" y="1447800"/>
          <a:ext cx="8610601" cy="5311758"/>
        </p:xfrm>
        <a:graphic>
          <a:graphicData uri="http://schemas.openxmlformats.org/drawingml/2006/table">
            <a:tbl>
              <a:tblPr/>
              <a:tblGrid>
                <a:gridCol w="1026067">
                  <a:extLst>
                    <a:ext uri="{9D8B030D-6E8A-4147-A177-3AD203B41FA5}">
                      <a16:colId xmlns:a16="http://schemas.microsoft.com/office/drawing/2014/main" val="20000"/>
                    </a:ext>
                  </a:extLst>
                </a:gridCol>
                <a:gridCol w="1585063">
                  <a:extLst>
                    <a:ext uri="{9D8B030D-6E8A-4147-A177-3AD203B41FA5}">
                      <a16:colId xmlns:a16="http://schemas.microsoft.com/office/drawing/2014/main" val="20001"/>
                    </a:ext>
                  </a:extLst>
                </a:gridCol>
                <a:gridCol w="2554487">
                  <a:extLst>
                    <a:ext uri="{9D8B030D-6E8A-4147-A177-3AD203B41FA5}">
                      <a16:colId xmlns:a16="http://schemas.microsoft.com/office/drawing/2014/main" val="20002"/>
                    </a:ext>
                  </a:extLst>
                </a:gridCol>
                <a:gridCol w="1722492">
                  <a:extLst>
                    <a:ext uri="{9D8B030D-6E8A-4147-A177-3AD203B41FA5}">
                      <a16:colId xmlns:a16="http://schemas.microsoft.com/office/drawing/2014/main" val="20003"/>
                    </a:ext>
                  </a:extLst>
                </a:gridCol>
                <a:gridCol w="1722492">
                  <a:extLst>
                    <a:ext uri="{9D8B030D-6E8A-4147-A177-3AD203B41FA5}">
                      <a16:colId xmlns:a16="http://schemas.microsoft.com/office/drawing/2014/main" val="20004"/>
                    </a:ext>
                  </a:extLst>
                </a:gridCol>
              </a:tblGrid>
              <a:tr h="902998">
                <a:tc>
                  <a:txBody>
                    <a:bodyPr/>
                    <a:lstStyle/>
                    <a:p>
                      <a:pPr algn="ctr">
                        <a:lnSpc>
                          <a:spcPct val="115000"/>
                        </a:lnSpc>
                        <a:spcAft>
                          <a:spcPts val="0"/>
                        </a:spcAft>
                      </a:pPr>
                      <a:r>
                        <a:rPr lang="en-IN" sz="2400" dirty="0">
                          <a:latin typeface="Calibri"/>
                          <a:ea typeface="Times New Roman"/>
                          <a:cs typeface="Calibri"/>
                        </a:rPr>
                        <a:t>α values</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Energy value E</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Degenerate states(n,l)</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No. Of nucleons</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Shell closure</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264">
                <a:tc>
                  <a:txBody>
                    <a:bodyPr/>
                    <a:lstStyle/>
                    <a:p>
                      <a:pPr algn="ctr">
                        <a:lnSpc>
                          <a:spcPct val="115000"/>
                        </a:lnSpc>
                        <a:spcAft>
                          <a:spcPts val="0"/>
                        </a:spcAft>
                      </a:pPr>
                      <a:r>
                        <a:rPr lang="en-IN" sz="2400" dirty="0">
                          <a:latin typeface="Calibri"/>
                          <a:ea typeface="Times New Roman"/>
                          <a:cs typeface="Calibri"/>
                        </a:rPr>
                        <a:t>0</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3/2 </a:t>
                      </a:r>
                      <a:r>
                        <a:rPr lang="en-IN" sz="2400" dirty="0" err="1">
                          <a:latin typeface="Calibri"/>
                          <a:ea typeface="Times New Roman"/>
                          <a:cs typeface="Calibri"/>
                        </a:rPr>
                        <a:t>ђω</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(1,0)</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264">
                <a:tc>
                  <a:txBody>
                    <a:bodyPr/>
                    <a:lstStyle/>
                    <a:p>
                      <a:pPr algn="ctr">
                        <a:lnSpc>
                          <a:spcPct val="115000"/>
                        </a:lnSpc>
                        <a:spcAft>
                          <a:spcPts val="0"/>
                        </a:spcAft>
                      </a:pPr>
                      <a:r>
                        <a:rPr lang="en-IN" sz="2400">
                          <a:latin typeface="Calibri"/>
                          <a:ea typeface="Times New Roman"/>
                          <a:cs typeface="Calibri"/>
                        </a:rPr>
                        <a:t>1</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5/2 </a:t>
                      </a:r>
                      <a:r>
                        <a:rPr lang="en-IN" sz="2400" dirty="0" err="1">
                          <a:latin typeface="Calibri"/>
                          <a:ea typeface="Times New Roman"/>
                          <a:cs typeface="Calibri"/>
                        </a:rPr>
                        <a:t>ђω</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(1,1)</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6</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8</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264">
                <a:tc>
                  <a:txBody>
                    <a:bodyPr/>
                    <a:lstStyle/>
                    <a:p>
                      <a:pPr algn="ctr">
                        <a:lnSpc>
                          <a:spcPct val="115000"/>
                        </a:lnSpc>
                        <a:spcAft>
                          <a:spcPts val="0"/>
                        </a:spcAft>
                      </a:pPr>
                      <a:r>
                        <a:rPr lang="en-IN" sz="2400">
                          <a:latin typeface="Calibri"/>
                          <a:ea typeface="Times New Roman"/>
                          <a:cs typeface="Calibri"/>
                        </a:rPr>
                        <a:t>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7/2 </a:t>
                      </a:r>
                      <a:r>
                        <a:rPr lang="en-IN" sz="2400" dirty="0" err="1">
                          <a:latin typeface="Calibri"/>
                          <a:ea typeface="Times New Roman"/>
                          <a:cs typeface="Calibri"/>
                        </a:rPr>
                        <a:t>ђω</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(2,0) &amp; (1,2)</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2+10=12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20</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1264">
                <a:tc>
                  <a:txBody>
                    <a:bodyPr/>
                    <a:lstStyle/>
                    <a:p>
                      <a:pPr algn="ctr">
                        <a:lnSpc>
                          <a:spcPct val="115000"/>
                        </a:lnSpc>
                        <a:spcAft>
                          <a:spcPts val="0"/>
                        </a:spcAft>
                      </a:pPr>
                      <a:r>
                        <a:rPr lang="en-IN" sz="2400">
                          <a:latin typeface="Calibri"/>
                          <a:ea typeface="Times New Roman"/>
                          <a:cs typeface="Calibri"/>
                        </a:rPr>
                        <a:t>3</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9/2 </a:t>
                      </a:r>
                      <a:r>
                        <a:rPr lang="en-IN" sz="2400" dirty="0" err="1">
                          <a:latin typeface="Calibri"/>
                          <a:ea typeface="Times New Roman"/>
                          <a:cs typeface="Calibri"/>
                        </a:rPr>
                        <a:t>ђω</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(2,1) &amp;(1,3)</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6+14=20</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40</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95987">
                <a:tc>
                  <a:txBody>
                    <a:bodyPr/>
                    <a:lstStyle/>
                    <a:p>
                      <a:pPr algn="ctr">
                        <a:lnSpc>
                          <a:spcPct val="115000"/>
                        </a:lnSpc>
                        <a:spcAft>
                          <a:spcPts val="0"/>
                        </a:spcAft>
                      </a:pPr>
                      <a:r>
                        <a:rPr lang="en-IN" sz="2400">
                          <a:latin typeface="Calibri"/>
                          <a:ea typeface="Times New Roman"/>
                          <a:cs typeface="Calibri"/>
                        </a:rPr>
                        <a:t>4</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11/2 ђω</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(3,0) &amp;(2,2) &amp;(1,4)</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2+10+18=30</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70</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95987">
                <a:tc>
                  <a:txBody>
                    <a:bodyPr/>
                    <a:lstStyle/>
                    <a:p>
                      <a:pPr algn="ctr">
                        <a:lnSpc>
                          <a:spcPct val="115000"/>
                        </a:lnSpc>
                        <a:spcAft>
                          <a:spcPts val="0"/>
                        </a:spcAft>
                      </a:pPr>
                      <a:r>
                        <a:rPr lang="en-IN" sz="2400">
                          <a:latin typeface="Calibri"/>
                          <a:ea typeface="Times New Roman"/>
                          <a:cs typeface="Calibri"/>
                        </a:rPr>
                        <a:t>5</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13/2 ђω</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(3,1) &amp; (2,3) &amp;(1,5)</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6+14+22=42</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112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95987">
                <a:tc>
                  <a:txBody>
                    <a:bodyPr/>
                    <a:lstStyle/>
                    <a:p>
                      <a:pPr algn="ctr">
                        <a:lnSpc>
                          <a:spcPct val="115000"/>
                        </a:lnSpc>
                        <a:spcAft>
                          <a:spcPts val="0"/>
                        </a:spcAft>
                      </a:pPr>
                      <a:r>
                        <a:rPr lang="en-IN" sz="2400">
                          <a:latin typeface="Calibri"/>
                          <a:ea typeface="Times New Roman"/>
                          <a:cs typeface="Calibri"/>
                        </a:rPr>
                        <a:t>6</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15/2 ђω</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(4,0) &amp;(3,2) &amp;(2,4) &amp;(1,6)</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2+10+18+26=56</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168</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95987">
                <a:tc>
                  <a:txBody>
                    <a:bodyPr/>
                    <a:lstStyle/>
                    <a:p>
                      <a:pPr algn="ctr">
                        <a:lnSpc>
                          <a:spcPct val="115000"/>
                        </a:lnSpc>
                        <a:spcAft>
                          <a:spcPts val="0"/>
                        </a:spcAft>
                      </a:pPr>
                      <a:r>
                        <a:rPr lang="en-IN" sz="2400">
                          <a:latin typeface="Calibri"/>
                          <a:ea typeface="Times New Roman"/>
                          <a:cs typeface="Calibri"/>
                        </a:rPr>
                        <a:t>7</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17/2 ђω</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(4,1) &amp;(3,3) &amp;(2,5) &amp;(1,7)</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Calibri"/>
                        </a:rPr>
                        <a:t>6+14+22+30=72</a:t>
                      </a:r>
                      <a:endParaRPr lang="en-IN"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Calibri"/>
                        </a:rPr>
                        <a:t>240</a:t>
                      </a:r>
                      <a:endParaRPr lang="en-IN"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3553" name="Rectangle 1"/>
          <p:cNvSpPr>
            <a:spLocks noChangeArrowheads="1"/>
          </p:cNvSpPr>
          <p:nvPr/>
        </p:nvSpPr>
        <p:spPr bwMode="auto">
          <a:xfrm>
            <a:off x="0" y="68580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Table below gives the shows different states with energy values and number of nucleons</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4" name="Rectangle 3"/>
          <p:cNvSpPr/>
          <p:nvPr/>
        </p:nvSpPr>
        <p:spPr>
          <a:xfrm>
            <a:off x="0" y="0"/>
            <a:ext cx="8839200" cy="523220"/>
          </a:xfrm>
          <a:prstGeom prst="rect">
            <a:avLst/>
          </a:prstGeom>
        </p:spPr>
        <p:txBody>
          <a:bodyPr wrap="square">
            <a:spAutoFit/>
          </a:bodyPr>
          <a:lstStyle/>
          <a:p>
            <a:r>
              <a:rPr lang="en-IN" sz="2800" dirty="0"/>
              <a:t>For a given l values there are  2(2l+1) number of nucleons</a:t>
            </a:r>
            <a:r>
              <a:rPr lang="en-IN" sz="2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ChangeArrowheads="1"/>
          </p:cNvSpPr>
          <p:nvPr/>
        </p:nvSpPr>
        <p:spPr bwMode="auto">
          <a:xfrm>
            <a:off x="152400" y="4800600"/>
            <a:ext cx="88392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Since s can have values -1/2 or +1/2 ,j can have values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j=l+1/2 , or</a:t>
            </a:r>
            <a:r>
              <a:rPr lang="en-US" sz="2400" dirty="0">
                <a:latin typeface="Arial" pitchFamily="34" charset="0"/>
                <a:ea typeface="Times New Roman" pitchFamily="18" charset="0"/>
                <a:cs typeface="Arial" pitchFamily="34" charset="0"/>
              </a:rPr>
              <a:t>    </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j=l-1/2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these two levels now have different energies because of the strong spin-orbit coupling.</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4586" name="Rectangle 10"/>
          <p:cNvSpPr>
            <a:spLocks noChangeArrowheads="1"/>
          </p:cNvSpPr>
          <p:nvPr/>
        </p:nvSpPr>
        <p:spPr bwMode="auto">
          <a:xfrm>
            <a:off x="76200" y="0"/>
            <a:ext cx="88392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In order to explain the disagreement the spin-orbit interaction is taken into consideration. The spin orbit potential, which is non-central , can be written as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24587" name="Rectangle 11"/>
          <p:cNvSpPr>
            <a:spLocks noChangeArrowheads="1"/>
          </p:cNvSpPr>
          <p:nvPr/>
        </p:nvSpPr>
        <p:spPr bwMode="auto">
          <a:xfrm>
            <a:off x="152400" y="1143000"/>
            <a:ext cx="2362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V</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=-φ(r) </a:t>
            </a:r>
            <a:r>
              <a:rPr kumimoji="0" lang="en-US" sz="2800" b="0" i="1" u="none" strike="noStrike" cap="none" normalizeH="0" baseline="0" dirty="0" err="1">
                <a:ln>
                  <a:noFill/>
                </a:ln>
                <a:solidFill>
                  <a:schemeClr val="tx1"/>
                </a:solidFill>
                <a:effectLst/>
                <a:latin typeface="Calibri" pitchFamily="34" charset="0"/>
                <a:ea typeface="Times New Roman" pitchFamily="18" charset="0"/>
                <a:cs typeface="Calibri" pitchFamily="34" charset="0"/>
              </a:rPr>
              <a:t>l.s</a:t>
            </a:r>
            <a:r>
              <a:rPr kumimoji="0" lang="en-US" sz="2800" b="0" i="1" u="none" strike="noStrike" cap="none" normalizeH="0" baseline="0" dirty="0">
                <a:ln>
                  <a:noFill/>
                </a:ln>
                <a:solidFill>
                  <a:schemeClr val="tx1"/>
                </a:solidFill>
                <a:effectLst/>
                <a:latin typeface="Calibri" pitchFamily="34" charset="0"/>
                <a:ea typeface="Times New Roman" pitchFamily="18" charset="0"/>
                <a:cs typeface="Calibri" pitchFamily="34" charset="0"/>
              </a:rPr>
              <a:t> ,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4589" name="Rectangle 13"/>
          <p:cNvSpPr>
            <a:spLocks noChangeArrowheads="1"/>
          </p:cNvSpPr>
          <p:nvPr/>
        </p:nvSpPr>
        <p:spPr bwMode="auto">
          <a:xfrm rot="10800000" flipV="1">
            <a:off x="0" y="1752601"/>
            <a:ext cx="8001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Where φ(r)=</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b/r</a:t>
            </a:r>
            <a:r>
              <a:rPr kumimoji="0" lang="en-US" sz="12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24588"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1752600"/>
            <a:ext cx="381000" cy="843643"/>
          </a:xfrm>
          <a:prstGeom prst="rect">
            <a:avLst/>
          </a:prstGeom>
          <a:noFill/>
        </p:spPr>
      </p:pic>
      <p:sp>
        <p:nvSpPr>
          <p:cNvPr id="24590" name="Rectangle 14"/>
          <p:cNvSpPr>
            <a:spLocks noChangeArrowheads="1"/>
          </p:cNvSpPr>
          <p:nvPr/>
        </p:nvSpPr>
        <p:spPr bwMode="auto">
          <a:xfrm>
            <a:off x="0" y="2438401"/>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ea typeface="Times New Roman" pitchFamily="18" charset="0"/>
                <a:cs typeface="Calibri" pitchFamily="34" charset="0"/>
              </a:rPr>
              <a:t>  </a:t>
            </a:r>
            <a:r>
              <a:rPr kumimoji="0" lang="en-US" sz="24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wrere</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400" b="0" i="1" u="none" strike="noStrike" cap="none" normalizeH="0" baseline="0" dirty="0">
                <a:ln>
                  <a:noFill/>
                </a:ln>
                <a:solidFill>
                  <a:schemeClr val="tx1"/>
                </a:solidFill>
                <a:effectLst/>
                <a:latin typeface="Calibri" pitchFamily="34" charset="0"/>
                <a:ea typeface="Times New Roman" pitchFamily="18" charset="0"/>
                <a:cs typeface="Calibri" pitchFamily="34" charset="0"/>
              </a:rPr>
              <a:t>f</a:t>
            </a:r>
            <a:r>
              <a:rPr kumimoji="0" lang="en-US" sz="24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(r) is the spherically symmetric function giving the profile of the potential</a:t>
            </a:r>
            <a:r>
              <a:rPr kumimoji="0" lang="en-US" sz="2400" b="0" i="0" u="none" strike="noStrike" cap="none" normalizeH="0" baseline="0" dirty="0">
                <a:ln>
                  <a:noFill/>
                </a:ln>
                <a:solidFill>
                  <a:schemeClr val="tx1"/>
                </a:solidFill>
                <a:effectLst/>
                <a:latin typeface="Arial" pitchFamily="34" charset="0"/>
                <a:cs typeface="Arial" pitchFamily="34" charset="0"/>
              </a:rPr>
              <a:t> </a:t>
            </a:r>
          </a:p>
        </p:txBody>
      </p:sp>
      <p:sp>
        <p:nvSpPr>
          <p:cNvPr id="1026" name="Rectangle 2"/>
          <p:cNvSpPr>
            <a:spLocks noChangeArrowheads="1"/>
          </p:cNvSpPr>
          <p:nvPr/>
        </p:nvSpPr>
        <p:spPr bwMode="auto">
          <a:xfrm rot="10800000" flipV="1">
            <a:off x="228600" y="3412495"/>
            <a:ext cx="5562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dirty="0">
                <a:latin typeface="Calibri" pitchFamily="34" charset="0"/>
                <a:ea typeface="Times New Roman" pitchFamily="18" charset="0"/>
                <a:cs typeface="Calibri" pitchFamily="34" charset="0"/>
              </a:rPr>
              <a:t>To</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tal angular momentum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0" y="3429000"/>
            <a:ext cx="133350" cy="533400"/>
          </a:xfrm>
          <a:prstGeom prst="rect">
            <a:avLst/>
          </a:prstGeom>
          <a:noFill/>
        </p:spPr>
      </p:pic>
      <p:sp>
        <p:nvSpPr>
          <p:cNvPr id="1027" name="Rectangle 3"/>
          <p:cNvSpPr>
            <a:spLocks noChangeArrowheads="1"/>
          </p:cNvSpPr>
          <p:nvPr/>
        </p:nvSpPr>
        <p:spPr bwMode="auto">
          <a:xfrm>
            <a:off x="4419600" y="3429000"/>
            <a:ext cx="472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of each individual nucleon</a:t>
            </a:r>
            <a:r>
              <a:rPr kumimoji="0" lang="en-US" sz="2800" b="0" i="0" u="none" strike="noStrike" cap="none" normalizeH="0" dirty="0">
                <a:ln>
                  <a:noFill/>
                </a:ln>
                <a:solidFill>
                  <a:schemeClr val="tx1"/>
                </a:solidFill>
                <a:effectLst/>
                <a:latin typeface="Calibri" pitchFamily="34" charset="0"/>
                <a:ea typeface="Times New Roman" pitchFamily="18" charset="0"/>
                <a:cs typeface="Calibri" pitchFamily="34" charset="0"/>
              </a:rPr>
              <a:t> can</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pic>
        <p:nvPicPr>
          <p:cNvPr id="1032"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0" y="4190999"/>
            <a:ext cx="1417320" cy="56242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76200"/>
            <a:ext cx="88392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To calculate expectation values of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V</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i.e</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&lt;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V</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&gt; ,we have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1066800"/>
            <a:ext cx="8686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err="1">
                <a:ln>
                  <a:noFill/>
                </a:ln>
                <a:solidFill>
                  <a:schemeClr val="tx1"/>
                </a:solidFill>
                <a:effectLst/>
                <a:latin typeface="Calibri" pitchFamily="34" charset="0"/>
                <a:ea typeface="Times New Roman" pitchFamily="18" charset="0"/>
                <a:cs typeface="Calibri" pitchFamily="34" charset="0"/>
              </a:rPr>
              <a:t>l.s</a:t>
            </a:r>
            <a:r>
              <a:rPr kumimoji="0" lang="en-US" sz="2800" b="0" i="1" u="none" strike="noStrike" cap="none" normalizeH="0" baseline="0" dirty="0">
                <a:ln>
                  <a:noFill/>
                </a:ln>
                <a:solidFill>
                  <a:schemeClr val="tx1"/>
                </a:solidFill>
                <a:effectLst/>
                <a:latin typeface="Calibri" pitchFamily="34" charset="0"/>
                <a:ea typeface="Times New Roman" pitchFamily="18" charset="0"/>
                <a:cs typeface="Calibri" pitchFamily="34" charset="0"/>
              </a:rPr>
              <a:t>=</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1/2{j(j+1)-l(l+1)-s(s+1)}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Therefore   &lt;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V</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&gt;=-(</a:t>
            </a:r>
            <a:r>
              <a:rPr kumimoji="0" lang="en-US" sz="2800" b="0" i="1"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1" u="none" strike="noStrike" cap="none" normalizeH="0" baseline="0" dirty="0" err="1">
                <a:ln>
                  <a:noFill/>
                </a:ln>
                <a:solidFill>
                  <a:schemeClr val="tx1"/>
                </a:solidFill>
                <a:effectLst/>
                <a:latin typeface="Calibri" pitchFamily="34" charset="0"/>
                <a:ea typeface="Times New Roman" pitchFamily="18" charset="0"/>
                <a:cs typeface="Calibri" pitchFamily="34" charset="0"/>
              </a:rPr>
              <a:t>l.s</a:t>
            </a:r>
            <a:r>
              <a:rPr kumimoji="0" lang="en-US" sz="2800" b="0" i="1" u="none" strike="noStrike" cap="none" normalizeH="0" baseline="0" dirty="0">
                <a:ln>
                  <a:noFill/>
                </a:ln>
                <a:solidFill>
                  <a:schemeClr val="tx1"/>
                </a:solidFill>
                <a:effectLst/>
                <a:latin typeface="Calibri" pitchFamily="34" charset="0"/>
                <a:ea typeface="Times New Roman" pitchFamily="18" charset="0"/>
                <a:cs typeface="Calibri" pitchFamily="34" charset="0"/>
              </a:rPr>
              <a:t>)</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&lt; φ(r)&gt;</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=-l/2 &lt; φ(r)&gt; 	for j=l+1/2</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4579" name="Rectangle 3"/>
          <p:cNvSpPr>
            <a:spLocks noChangeArrowheads="1"/>
          </p:cNvSpPr>
          <p:nvPr/>
        </p:nvSpPr>
        <p:spPr bwMode="auto">
          <a:xfrm>
            <a:off x="1905000" y="2819400"/>
            <a:ext cx="5486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(l+1)/2 &lt; φ(r)&gt;	for j=l-1/2</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
        <p:nvSpPr>
          <p:cNvPr id="24580" name="Rectangle 4"/>
          <p:cNvSpPr>
            <a:spLocks noChangeArrowheads="1"/>
          </p:cNvSpPr>
          <p:nvPr/>
        </p:nvSpPr>
        <p:spPr bwMode="auto">
          <a:xfrm>
            <a:off x="152400" y="3581400"/>
            <a:ext cx="88392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Spin-orbit splitting of the two levels then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Δϵ</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=(l+1/2) &lt; φ(r)&gt;  ,which is definite positive, implying that j=l-1/2 level is higher in energy level than j=l+1/2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The observed spacing is given by the following empirical relation</a:t>
            </a:r>
            <a:r>
              <a:rPr lang="en-US" sz="2800" dirty="0">
                <a:latin typeface="Arial" pitchFamily="34" charset="0"/>
                <a:ea typeface="Times New Roman" pitchFamily="18" charset="0"/>
                <a:cs typeface="Arial" pitchFamily="34" charset="0"/>
              </a:rPr>
              <a:t>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Δϵ</a:t>
            </a:r>
            <a:r>
              <a:rPr kumimoji="0" lang="en-US" sz="2800" b="0" i="0" u="none" strike="noStrike" cap="none" normalizeH="0" baseline="-30000" dirty="0" err="1">
                <a:ln>
                  <a:noFill/>
                </a:ln>
                <a:solidFill>
                  <a:schemeClr val="tx1"/>
                </a:solidFill>
                <a:effectLst/>
                <a:latin typeface="Calibri" pitchFamily="34" charset="0"/>
                <a:ea typeface="Times New Roman" pitchFamily="18" charset="0"/>
                <a:cs typeface="Calibri" pitchFamily="34" charset="0"/>
              </a:rPr>
              <a:t>ls</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20(l+1/2) A</a:t>
            </a:r>
            <a:r>
              <a:rPr kumimoji="0" lang="en-US" sz="2800" b="0" i="0" u="none" strike="noStrike" cap="none" normalizeH="0" baseline="30000" dirty="0">
                <a:ln>
                  <a:noFill/>
                </a:ln>
                <a:solidFill>
                  <a:schemeClr val="tx1"/>
                </a:solidFill>
                <a:effectLst/>
                <a:latin typeface="Calibri" pitchFamily="34" charset="0"/>
                <a:ea typeface="Times New Roman" pitchFamily="18" charset="0"/>
                <a:cs typeface="Calibri" pitchFamily="34" charset="0"/>
              </a:rPr>
              <a:t>-2/3</a:t>
            </a: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 </a:t>
            </a:r>
            <a:r>
              <a:rPr kumimoji="0" lang="en-US" sz="2800" b="0" i="0" u="none" strike="noStrike" cap="none" normalizeH="0" baseline="0" dirty="0" err="1">
                <a:ln>
                  <a:noFill/>
                </a:ln>
                <a:solidFill>
                  <a:schemeClr val="tx1"/>
                </a:solidFill>
                <a:effectLst/>
                <a:latin typeface="Calibri" pitchFamily="34" charset="0"/>
                <a:ea typeface="Times New Roman" pitchFamily="18" charset="0"/>
                <a:cs typeface="Calibri" pitchFamily="34" charset="0"/>
              </a:rPr>
              <a:t>Mev</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533400"/>
            <a:ext cx="86868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ea typeface="Times New Roman" pitchFamily="18" charset="0"/>
                <a:cs typeface="Calibri" pitchFamily="34" charset="0"/>
              </a:rPr>
              <a:t>For each j values there are (2j+1) number of nucleons. Using spectroscopic notations for different l values such as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380999" y="1676400"/>
          <a:ext cx="8382004" cy="972312"/>
        </p:xfrm>
        <a:graphic>
          <a:graphicData uri="http://schemas.openxmlformats.org/drawingml/2006/table">
            <a:tbl>
              <a:tblPr/>
              <a:tblGrid>
                <a:gridCol w="16764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24509">
                  <a:extLst>
                    <a:ext uri="{9D8B030D-6E8A-4147-A177-3AD203B41FA5}">
                      <a16:colId xmlns:a16="http://schemas.microsoft.com/office/drawing/2014/main" val="20002"/>
                    </a:ext>
                  </a:extLst>
                </a:gridCol>
                <a:gridCol w="1197170">
                  <a:extLst>
                    <a:ext uri="{9D8B030D-6E8A-4147-A177-3AD203B41FA5}">
                      <a16:colId xmlns:a16="http://schemas.microsoft.com/office/drawing/2014/main" val="20003"/>
                    </a:ext>
                  </a:extLst>
                </a:gridCol>
                <a:gridCol w="1197170">
                  <a:extLst>
                    <a:ext uri="{9D8B030D-6E8A-4147-A177-3AD203B41FA5}">
                      <a16:colId xmlns:a16="http://schemas.microsoft.com/office/drawing/2014/main" val="20004"/>
                    </a:ext>
                  </a:extLst>
                </a:gridCol>
                <a:gridCol w="1198077">
                  <a:extLst>
                    <a:ext uri="{9D8B030D-6E8A-4147-A177-3AD203B41FA5}">
                      <a16:colId xmlns:a16="http://schemas.microsoft.com/office/drawing/2014/main" val="20005"/>
                    </a:ext>
                  </a:extLst>
                </a:gridCol>
                <a:gridCol w="1198077">
                  <a:extLst>
                    <a:ext uri="{9D8B030D-6E8A-4147-A177-3AD203B41FA5}">
                      <a16:colId xmlns:a16="http://schemas.microsoft.com/office/drawing/2014/main" val="20006"/>
                    </a:ext>
                  </a:extLst>
                </a:gridCol>
              </a:tblGrid>
              <a:tr h="486156">
                <a:tc>
                  <a:txBody>
                    <a:bodyPr/>
                    <a:lstStyle/>
                    <a:p>
                      <a:pPr>
                        <a:lnSpc>
                          <a:spcPct val="115000"/>
                        </a:lnSpc>
                        <a:spcAft>
                          <a:spcPts val="0"/>
                        </a:spcAft>
                      </a:pPr>
                      <a:r>
                        <a:rPr lang="en-IN" sz="2800" dirty="0">
                          <a:latin typeface="Calibri"/>
                          <a:ea typeface="Times New Roman"/>
                          <a:cs typeface="Calibri"/>
                        </a:rPr>
                        <a:t>l values</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0</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1</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a:latin typeface="Calibri"/>
                          <a:ea typeface="Times New Roman"/>
                          <a:cs typeface="Calibri"/>
                        </a:rPr>
                        <a:t>2</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a:latin typeface="Calibri"/>
                          <a:ea typeface="Times New Roman"/>
                          <a:cs typeface="Calibri"/>
                        </a:rPr>
                        <a:t>3</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a:latin typeface="Calibri"/>
                          <a:ea typeface="Times New Roman"/>
                          <a:cs typeface="Calibri"/>
                        </a:rPr>
                        <a:t>4</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a:latin typeface="Calibri"/>
                          <a:ea typeface="Times New Roman"/>
                          <a:cs typeface="Calibri"/>
                        </a:rPr>
                        <a:t>5</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86156">
                <a:tc>
                  <a:txBody>
                    <a:bodyPr/>
                    <a:lstStyle/>
                    <a:p>
                      <a:pPr>
                        <a:lnSpc>
                          <a:spcPct val="115000"/>
                        </a:lnSpc>
                        <a:spcAft>
                          <a:spcPts val="0"/>
                        </a:spcAft>
                      </a:pPr>
                      <a:r>
                        <a:rPr lang="en-IN" sz="2800">
                          <a:latin typeface="Calibri"/>
                          <a:ea typeface="Times New Roman"/>
                          <a:cs typeface="Calibri"/>
                        </a:rPr>
                        <a:t>notations</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a:latin typeface="Calibri"/>
                          <a:ea typeface="Times New Roman"/>
                          <a:cs typeface="Calibri"/>
                        </a:rPr>
                        <a:t>s</a:t>
                      </a:r>
                      <a:endParaRPr lang="en-IN"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p</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d</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f</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g</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800" dirty="0">
                          <a:latin typeface="Calibri"/>
                          <a:ea typeface="Times New Roman"/>
                          <a:cs typeface="Calibri"/>
                        </a:rPr>
                        <a:t>h</a:t>
                      </a:r>
                      <a:endParaRPr lang="en-IN"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228600" y="304800"/>
            <a:ext cx="4876799" cy="6477000"/>
          </a:xfrm>
          <a:prstGeom prst="rect">
            <a:avLst/>
          </a:prstGeom>
          <a:noFill/>
          <a:ln w="9525">
            <a:noFill/>
            <a:miter lim="800000"/>
            <a:headEnd/>
            <a:tailEnd/>
          </a:ln>
        </p:spPr>
      </p:pic>
      <p:sp>
        <p:nvSpPr>
          <p:cNvPr id="26626" name="Text Box 2"/>
          <p:cNvSpPr txBox="1">
            <a:spLocks noChangeArrowheads="1"/>
          </p:cNvSpPr>
          <p:nvPr/>
        </p:nvSpPr>
        <p:spPr bwMode="auto">
          <a:xfrm>
            <a:off x="4419600" y="457200"/>
            <a:ext cx="990600" cy="6248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1h</a:t>
            </a:r>
            <a:r>
              <a:rPr kumimoji="0" lang="en-IN" sz="2000" b="0" i="0" u="none" strike="noStrike" cap="none" normalizeH="0" baseline="-25000" dirty="0">
                <a:ln>
                  <a:noFill/>
                </a:ln>
                <a:solidFill>
                  <a:schemeClr val="tx1"/>
                </a:solidFill>
                <a:effectLst/>
                <a:latin typeface="Calibri" pitchFamily="34" charset="0"/>
                <a:cs typeface="Arial" pitchFamily="34" charset="0"/>
              </a:rPr>
              <a:t>11/2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3s</a:t>
            </a:r>
            <a:r>
              <a:rPr kumimoji="0" lang="en-IN" sz="2000" b="0" i="0" u="none" strike="noStrike" cap="none" normalizeH="0" baseline="-25000" dirty="0">
                <a:ln>
                  <a:noFill/>
                </a:ln>
                <a:solidFill>
                  <a:schemeClr val="tx1"/>
                </a:solidFill>
                <a:effectLst/>
                <a:latin typeface="Calibri" pitchFamily="34" charset="0"/>
                <a:cs typeface="Arial" pitchFamily="34" charset="0"/>
              </a:rPr>
              <a:t>1/2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2d</a:t>
            </a:r>
            <a:r>
              <a:rPr kumimoji="0" lang="en-IN" sz="2000" b="0" i="0" u="none" strike="noStrike" cap="none" normalizeH="0" baseline="-25000" dirty="0">
                <a:ln>
                  <a:noFill/>
                </a:ln>
                <a:solidFill>
                  <a:schemeClr val="tx1"/>
                </a:solidFill>
                <a:effectLst/>
                <a:latin typeface="Calibri" pitchFamily="34" charset="0"/>
                <a:cs typeface="Arial" pitchFamily="34" charset="0"/>
              </a:rPr>
              <a:t>3/2,</a:t>
            </a:r>
          </a:p>
          <a:p>
            <a:pPr marL="0" marR="0" lvl="0" indent="0" algn="l" defTabSz="914400" rtl="0" eaLnBrk="1" fontAlgn="base" latinLnBrk="0" hangingPunct="1">
              <a:lnSpc>
                <a:spcPct val="100000"/>
              </a:lnSpc>
              <a:spcBef>
                <a:spcPct val="0"/>
              </a:spcBef>
              <a:spcAft>
                <a:spcPct val="0"/>
              </a:spcAft>
              <a:buClrTx/>
              <a:buSzTx/>
              <a:buFontTx/>
              <a:buNone/>
              <a:tabLst/>
            </a:pPr>
            <a:r>
              <a:rPr lang="en-IN" sz="2000" dirty="0">
                <a:latin typeface="Calibri" pitchFamily="34" charset="0"/>
                <a:cs typeface="Arial" pitchFamily="34" charset="0"/>
              </a:rPr>
              <a:t>2</a:t>
            </a:r>
            <a:r>
              <a:rPr kumimoji="0" lang="en-IN" sz="2000" b="0" i="0" u="none" strike="noStrike" cap="none" normalizeH="0" baseline="0" dirty="0">
                <a:ln>
                  <a:noFill/>
                </a:ln>
                <a:solidFill>
                  <a:schemeClr val="tx1"/>
                </a:solidFill>
                <a:effectLst/>
                <a:latin typeface="Calibri" pitchFamily="34" charset="0"/>
                <a:cs typeface="Arial" pitchFamily="34" charset="0"/>
              </a:rPr>
              <a:t>d</a:t>
            </a:r>
            <a:r>
              <a:rPr kumimoji="0" lang="en-IN" sz="2000" b="0" i="0" u="none" strike="noStrike" cap="none" normalizeH="0" baseline="-25000" dirty="0">
                <a:ln>
                  <a:noFill/>
                </a:ln>
                <a:solidFill>
                  <a:schemeClr val="tx1"/>
                </a:solidFill>
                <a:effectLst/>
                <a:latin typeface="Calibri" pitchFamily="34" charset="0"/>
                <a:cs typeface="Arial" pitchFamily="34" charset="0"/>
              </a:rPr>
              <a:t>5/2</a:t>
            </a:r>
            <a:endParaRPr kumimoji="0" lang="en-IN" sz="2000" b="0" i="0" u="none" strike="noStrike" cap="none" normalizeH="0" baseline="-2500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1g</a:t>
            </a:r>
            <a:r>
              <a:rPr kumimoji="0" lang="en-IN" sz="2000" b="0" i="0" u="none" strike="noStrike" cap="none" normalizeH="0" baseline="-25000" dirty="0">
                <a:ln>
                  <a:noFill/>
                </a:ln>
                <a:solidFill>
                  <a:schemeClr val="tx1"/>
                </a:solidFill>
                <a:effectLst/>
                <a:latin typeface="Calibri" pitchFamily="34" charset="0"/>
                <a:cs typeface="Arial" pitchFamily="34" charset="0"/>
              </a:rPr>
              <a:t>7/2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1g</a:t>
            </a:r>
            <a:r>
              <a:rPr kumimoji="0" lang="en-IN" sz="2000" b="0" i="0" u="none" strike="noStrike" cap="none" normalizeH="0" baseline="-25000" dirty="0">
                <a:ln>
                  <a:noFill/>
                </a:ln>
                <a:solidFill>
                  <a:schemeClr val="tx1"/>
                </a:solidFill>
                <a:effectLst/>
                <a:latin typeface="Calibri" pitchFamily="34" charset="0"/>
                <a:cs typeface="Arial" pitchFamily="34" charset="0"/>
              </a:rPr>
              <a:t>9/2</a:t>
            </a:r>
            <a:endParaRPr kumimoji="0" lang="en-IN" sz="2000" b="0" i="0" u="none" strike="noStrike" cap="none" normalizeH="0" baseline="-2500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2p</a:t>
            </a:r>
            <a:r>
              <a:rPr kumimoji="0" lang="en-IN" sz="2000" b="0" i="0" u="none" strike="noStrike" cap="none" normalizeH="0" baseline="-25000" dirty="0">
                <a:ln>
                  <a:noFill/>
                </a:ln>
                <a:solidFill>
                  <a:schemeClr val="tx1"/>
                </a:solidFill>
                <a:effectLst/>
                <a:latin typeface="Calibri" pitchFamily="34" charset="0"/>
                <a:cs typeface="Arial" pitchFamily="34" charset="0"/>
              </a:rPr>
              <a:t>1/2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1f</a:t>
            </a:r>
            <a:r>
              <a:rPr kumimoji="0" lang="en-IN" sz="2000" b="0" i="0" u="none" strike="noStrike" cap="none" normalizeH="0" baseline="-25000" dirty="0">
                <a:ln>
                  <a:noFill/>
                </a:ln>
                <a:solidFill>
                  <a:schemeClr val="tx1"/>
                </a:solidFill>
                <a:effectLst/>
                <a:latin typeface="Calibri" pitchFamily="34" charset="0"/>
                <a:cs typeface="Arial" pitchFamily="34" charset="0"/>
              </a:rPr>
              <a:t>5/2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2p</a:t>
            </a:r>
            <a:r>
              <a:rPr kumimoji="0" lang="en-IN" sz="2000" b="0" i="0" u="none" strike="noStrike" cap="none" normalizeH="0" baseline="-25000" dirty="0">
                <a:ln>
                  <a:noFill/>
                </a:ln>
                <a:solidFill>
                  <a:schemeClr val="tx1"/>
                </a:solidFill>
                <a:effectLst/>
                <a:latin typeface="Calibri" pitchFamily="34" charset="0"/>
                <a:cs typeface="Arial" pitchFamily="34" charset="0"/>
              </a:rPr>
              <a:t>3/2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1f</a:t>
            </a:r>
            <a:r>
              <a:rPr kumimoji="0" lang="en-IN" sz="2000" b="0" i="0" u="none" strike="noStrike" cap="none" normalizeH="0" baseline="-25000" dirty="0">
                <a:ln>
                  <a:noFill/>
                </a:ln>
                <a:solidFill>
                  <a:schemeClr val="tx1"/>
                </a:solidFill>
                <a:effectLst/>
                <a:latin typeface="Calibri" pitchFamily="34" charset="0"/>
                <a:cs typeface="Arial" pitchFamily="34" charset="0"/>
              </a:rPr>
              <a:t>7/2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1d</a:t>
            </a:r>
            <a:r>
              <a:rPr kumimoji="0" lang="en-IN" sz="2000" b="0" i="0" u="none" strike="noStrike" cap="none" normalizeH="0" baseline="-25000" dirty="0">
                <a:ln>
                  <a:noFill/>
                </a:ln>
                <a:solidFill>
                  <a:schemeClr val="tx1"/>
                </a:solidFill>
                <a:effectLst/>
                <a:latin typeface="Calibri" pitchFamily="34" charset="0"/>
                <a:cs typeface="Arial" pitchFamily="34" charset="0"/>
              </a:rPr>
              <a:t>3/2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2s</a:t>
            </a:r>
            <a:r>
              <a:rPr kumimoji="0" lang="en-IN" sz="2000" b="0" i="0" u="none" strike="noStrike" cap="none" normalizeH="0" baseline="-25000" dirty="0">
                <a:ln>
                  <a:noFill/>
                </a:ln>
                <a:solidFill>
                  <a:schemeClr val="tx1"/>
                </a:solidFill>
                <a:effectLst/>
                <a:latin typeface="Calibri" pitchFamily="34" charset="0"/>
                <a:cs typeface="Arial" pitchFamily="34" charset="0"/>
              </a:rPr>
              <a:t>1/2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1d</a:t>
            </a:r>
            <a:r>
              <a:rPr kumimoji="0" lang="en-IN" sz="2000" b="0" i="0" u="none" strike="noStrike" cap="none" normalizeH="0" baseline="-25000" dirty="0">
                <a:ln>
                  <a:noFill/>
                </a:ln>
                <a:solidFill>
                  <a:schemeClr val="tx1"/>
                </a:solidFill>
                <a:effectLst/>
                <a:latin typeface="Calibri" pitchFamily="34" charset="0"/>
                <a:cs typeface="Arial" pitchFamily="34" charset="0"/>
              </a:rPr>
              <a:t>5/2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1p</a:t>
            </a:r>
            <a:r>
              <a:rPr kumimoji="0" lang="en-IN" sz="2000" b="0" i="0" u="none" strike="noStrike" cap="none" normalizeH="0" baseline="-25000" dirty="0">
                <a:ln>
                  <a:noFill/>
                </a:ln>
                <a:solidFill>
                  <a:schemeClr val="tx1"/>
                </a:solidFill>
                <a:effectLst/>
                <a:latin typeface="Calibri" pitchFamily="34" charset="0"/>
                <a:cs typeface="Arial" pitchFamily="34" charset="0"/>
              </a:rPr>
              <a:t>1/2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1p</a:t>
            </a:r>
            <a:r>
              <a:rPr kumimoji="0" lang="en-IN" sz="2000" b="0" i="0" u="none" strike="noStrike" cap="none" normalizeH="0" baseline="-25000" dirty="0">
                <a:ln>
                  <a:noFill/>
                </a:ln>
                <a:solidFill>
                  <a:schemeClr val="tx1"/>
                </a:solidFill>
                <a:effectLst/>
                <a:latin typeface="Calibri" pitchFamily="34" charset="0"/>
                <a:cs typeface="Arial" pitchFamily="34" charset="0"/>
              </a:rPr>
              <a:t>3/2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1s</a:t>
            </a:r>
            <a:r>
              <a:rPr kumimoji="0" lang="en-IN" sz="2000" b="0" i="0" u="none" strike="noStrike" cap="none" normalizeH="0" baseline="-25000" dirty="0">
                <a:ln>
                  <a:noFill/>
                </a:ln>
                <a:solidFill>
                  <a:schemeClr val="tx1"/>
                </a:solidFill>
                <a:effectLst/>
                <a:latin typeface="Calibri" pitchFamily="34" charset="0"/>
                <a:cs typeface="Arial" pitchFamily="34" charset="0"/>
              </a:rPr>
              <a:t>1/2</a:t>
            </a:r>
            <a:endParaRPr kumimoji="0" lang="en-IN" sz="2000" b="0" i="0" u="none" strike="noStrike" cap="none" normalizeH="0" baseline="-2500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400" b="0" i="0" u="none" strike="noStrike" cap="none" normalizeH="0" baseline="-2500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4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6628" name="Text Box 4"/>
          <p:cNvSpPr txBox="1">
            <a:spLocks noChangeArrowheads="1"/>
          </p:cNvSpPr>
          <p:nvPr/>
        </p:nvSpPr>
        <p:spPr bwMode="auto">
          <a:xfrm>
            <a:off x="5410200" y="457200"/>
            <a:ext cx="2514600" cy="60960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12............82</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cs typeface="Arial" pitchFamily="34" charset="0"/>
              </a:rPr>
              <a:t>8</a:t>
            </a:r>
            <a:endParaRPr kumimoji="0" lang="en-IN"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10.............50</a:t>
            </a:r>
          </a:p>
          <a:p>
            <a:pPr marL="0" marR="0" lvl="0" indent="0" algn="l" defTabSz="914400" rtl="0" eaLnBrk="1" fontAlgn="base" latinLnBrk="0" hangingPunct="1">
              <a:lnSpc>
                <a:spcPct val="100000"/>
              </a:lnSpc>
              <a:spcBef>
                <a:spcPct val="0"/>
              </a:spcBef>
              <a:spcAft>
                <a:spcPct val="0"/>
              </a:spcAft>
              <a:buClrTx/>
              <a:buSzTx/>
              <a:buFontTx/>
              <a:buNone/>
              <a:tabLst/>
            </a:pPr>
            <a:r>
              <a:rPr lang="en-IN" sz="2000" dirty="0">
                <a:latin typeface="Calibri" pitchFamily="34" charset="0"/>
                <a:cs typeface="Arial" pitchFamily="34" charset="0"/>
              </a:rPr>
              <a:t>2.</a:t>
            </a:r>
            <a:r>
              <a:rPr kumimoji="0" lang="en-IN" sz="2000" b="0" i="0" u="none" strike="noStrike" cap="none" normalizeH="0" baseline="0" dirty="0">
                <a:ln>
                  <a:noFill/>
                </a:ln>
                <a:solidFill>
                  <a:schemeClr val="tx1"/>
                </a:solidFill>
                <a:effectLst/>
                <a:latin typeface="Calibri" pitchFamily="34" charset="0"/>
                <a:cs typeface="Arial" pitchFamily="34" charset="0"/>
              </a:rPr>
              <a:t>........40*</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a:latin typeface="Calibri" pitchFamily="34" charset="0"/>
                <a:cs typeface="Arial" pitchFamily="34" charset="0"/>
              </a:rPr>
              <a:t>6</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8...............28</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4...............20</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2.................8</a:t>
            </a: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2000" b="0" i="0" u="none" strike="noStrike" cap="none" normalizeH="0" baseline="0" dirty="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IN" sz="2000" b="0" i="0" u="none" strike="noStrike" cap="none" normalizeH="0" baseline="0" dirty="0">
                <a:ln>
                  <a:noFill/>
                </a:ln>
                <a:solidFill>
                  <a:schemeClr val="tx1"/>
                </a:solidFill>
                <a:effectLst/>
                <a:latin typeface="Calibri" pitchFamily="34" charset="0"/>
                <a:cs typeface="Arial" pitchFamily="34" charset="0"/>
              </a:rPr>
              <a:t>2.................2</a:t>
            </a:r>
            <a:endParaRPr kumimoji="0" lang="en-IN" sz="20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6629" name="Text Box 5"/>
          <p:cNvSpPr txBox="1">
            <a:spLocks noChangeArrowheads="1"/>
          </p:cNvSpPr>
          <p:nvPr/>
        </p:nvSpPr>
        <p:spPr bwMode="auto">
          <a:xfrm>
            <a:off x="838200" y="-76200"/>
            <a:ext cx="4876800" cy="457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IN" sz="2400" b="0" i="0" u="none" strike="noStrike" cap="none" normalizeH="0" baseline="0" dirty="0">
                <a:ln>
                  <a:noFill/>
                </a:ln>
                <a:solidFill>
                  <a:schemeClr val="tx1"/>
                </a:solidFill>
                <a:effectLst/>
                <a:latin typeface="Calibri" pitchFamily="34" charset="0"/>
                <a:cs typeface="Arial" pitchFamily="34" charset="0"/>
              </a:rPr>
              <a:t>Initial levels         splitting  notation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6630" name="Text Box 6"/>
          <p:cNvSpPr txBox="1">
            <a:spLocks noChangeArrowheads="1"/>
          </p:cNvSpPr>
          <p:nvPr/>
        </p:nvSpPr>
        <p:spPr bwMode="auto">
          <a:xfrm>
            <a:off x="5257800" y="-228600"/>
            <a:ext cx="2590800" cy="6858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N" sz="1100" b="0" i="0" u="none" strike="noStrike" cap="none" normalizeH="0" baseline="0" dirty="0">
                <a:ln>
                  <a:noFill/>
                </a:ln>
                <a:solidFill>
                  <a:schemeClr val="tx1"/>
                </a:solidFill>
                <a:effectLst/>
                <a:latin typeface="Calibri" pitchFamily="34" charset="0"/>
                <a:cs typeface="Arial" pitchFamily="34" charset="0"/>
              </a:rPr>
              <a:t> </a:t>
            </a:r>
            <a:r>
              <a:rPr kumimoji="0" lang="en-IN" sz="2400" b="0" i="0" u="none" strike="noStrike" cap="none" normalizeH="0" baseline="0" dirty="0" err="1">
                <a:ln>
                  <a:noFill/>
                </a:ln>
                <a:solidFill>
                  <a:schemeClr val="tx1"/>
                </a:solidFill>
                <a:effectLst/>
                <a:latin typeface="Calibri" pitchFamily="34" charset="0"/>
                <a:cs typeface="Arial" pitchFamily="34" charset="0"/>
              </a:rPr>
              <a:t>No.of</a:t>
            </a:r>
            <a:r>
              <a:rPr kumimoji="0" lang="en-IN" sz="2400" b="0" i="0" u="none" strike="noStrike" cap="none" normalizeH="0" baseline="0" dirty="0">
                <a:ln>
                  <a:noFill/>
                </a:ln>
                <a:solidFill>
                  <a:schemeClr val="tx1"/>
                </a:solidFill>
                <a:effectLst/>
                <a:latin typeface="Calibri" pitchFamily="34" charset="0"/>
                <a:cs typeface="Arial" pitchFamily="34" charset="0"/>
              </a:rPr>
              <a:t>          shell    nucleons  closure </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52400" y="152400"/>
            <a:ext cx="8763000" cy="6324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2600" b="0" i="0" u="none" strike="noStrike" cap="none" normalizeH="0" baseline="0" dirty="0">
                <a:ln>
                  <a:noFill/>
                </a:ln>
                <a:solidFill>
                  <a:schemeClr val="tx1"/>
                </a:solidFill>
                <a:effectLst/>
                <a:latin typeface="Calibri" pitchFamily="34" charset="0"/>
                <a:cs typeface="Arial" pitchFamily="34" charset="0"/>
              </a:rPr>
              <a:t>1</a:t>
            </a:r>
            <a:r>
              <a:rPr kumimoji="0" lang="en-IN" sz="2600" b="0" i="0" u="none" strike="noStrike" cap="none" normalizeH="0" baseline="30000" dirty="0">
                <a:ln>
                  <a:noFill/>
                </a:ln>
                <a:solidFill>
                  <a:schemeClr val="tx1"/>
                </a:solidFill>
                <a:effectLst/>
                <a:latin typeface="Calibri" pitchFamily="34" charset="0"/>
                <a:cs typeface="Arial" pitchFamily="34" charset="0"/>
              </a:rPr>
              <a:t>st</a:t>
            </a:r>
            <a:r>
              <a:rPr kumimoji="0" lang="en-IN" sz="2600" b="0" i="0" u="none" strike="noStrike" cap="none" normalizeH="0" baseline="0" dirty="0">
                <a:ln>
                  <a:noFill/>
                </a:ln>
                <a:solidFill>
                  <a:schemeClr val="tx1"/>
                </a:solidFill>
                <a:effectLst/>
                <a:latin typeface="Calibri" pitchFamily="34" charset="0"/>
                <a:cs typeface="Arial" pitchFamily="34" charset="0"/>
              </a:rPr>
              <a:t> energy level corresponds to α=0 , so n=1, l=0. Then only j=1//2 is present which is denoted as 1s</a:t>
            </a:r>
            <a:r>
              <a:rPr kumimoji="0" lang="en-IN" sz="2600" b="0" i="0" u="none" strike="noStrike" cap="none" normalizeH="0" baseline="-25000" dirty="0">
                <a:ln>
                  <a:noFill/>
                </a:ln>
                <a:solidFill>
                  <a:schemeClr val="tx1"/>
                </a:solidFill>
                <a:effectLst/>
                <a:latin typeface="Calibri" pitchFamily="34" charset="0"/>
                <a:cs typeface="Arial" pitchFamily="34" charset="0"/>
              </a:rPr>
              <a:t>1/2</a:t>
            </a:r>
            <a:r>
              <a:rPr kumimoji="0" lang="en-IN" sz="2600" b="0" i="0" u="none" strike="noStrike" cap="none" normalizeH="0" baseline="0" dirty="0">
                <a:ln>
                  <a:noFill/>
                </a:ln>
                <a:solidFill>
                  <a:schemeClr val="tx1"/>
                </a:solidFill>
                <a:effectLst/>
                <a:latin typeface="Calibri" pitchFamily="34" charset="0"/>
                <a:cs typeface="Arial" pitchFamily="34" charset="0"/>
              </a:rPr>
              <a:t>. Number of nucleons in this state is 2*1/2+1=2</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2600" b="0" i="0" u="none" strike="noStrike" cap="none" normalizeH="0" baseline="0" dirty="0">
                <a:ln>
                  <a:noFill/>
                </a:ln>
                <a:solidFill>
                  <a:schemeClr val="tx1"/>
                </a:solidFill>
                <a:effectLst/>
                <a:latin typeface="Calibri" pitchFamily="34" charset="0"/>
                <a:cs typeface="Arial" pitchFamily="34" charset="0"/>
              </a:rPr>
              <a:t>	2</a:t>
            </a:r>
            <a:r>
              <a:rPr kumimoji="0" lang="en-IN" sz="2600" b="0" i="0" u="none" strike="noStrike" cap="none" normalizeH="0" baseline="30000" dirty="0">
                <a:ln>
                  <a:noFill/>
                </a:ln>
                <a:solidFill>
                  <a:schemeClr val="tx1"/>
                </a:solidFill>
                <a:effectLst/>
                <a:latin typeface="Calibri" pitchFamily="34" charset="0"/>
                <a:cs typeface="Arial" pitchFamily="34" charset="0"/>
              </a:rPr>
              <a:t>nd</a:t>
            </a:r>
            <a:r>
              <a:rPr kumimoji="0" lang="en-IN" sz="2600" b="0" i="0" u="none" strike="noStrike" cap="none" normalizeH="0" baseline="0" dirty="0">
                <a:ln>
                  <a:noFill/>
                </a:ln>
                <a:solidFill>
                  <a:schemeClr val="tx1"/>
                </a:solidFill>
                <a:effectLst/>
                <a:latin typeface="Calibri" pitchFamily="34" charset="0"/>
                <a:cs typeface="Arial" pitchFamily="34" charset="0"/>
              </a:rPr>
              <a:t> energy level corresponds to α=1 , so n=1, l=1. Then there are two levels given by  j=3/2 and j=1/2  which are denoted as 1p</a:t>
            </a:r>
            <a:r>
              <a:rPr kumimoji="0" lang="en-IN" sz="2600" b="0" i="0" u="none" strike="noStrike" cap="none" normalizeH="0" baseline="-25000" dirty="0">
                <a:ln>
                  <a:noFill/>
                </a:ln>
                <a:solidFill>
                  <a:schemeClr val="tx1"/>
                </a:solidFill>
                <a:effectLst/>
                <a:latin typeface="Calibri" pitchFamily="34" charset="0"/>
                <a:cs typeface="Arial" pitchFamily="34" charset="0"/>
              </a:rPr>
              <a:t>3/2</a:t>
            </a:r>
            <a:r>
              <a:rPr kumimoji="0" lang="en-IN" sz="2600" b="0" i="0" u="none" strike="noStrike" cap="none" normalizeH="0" baseline="0" dirty="0">
                <a:ln>
                  <a:noFill/>
                </a:ln>
                <a:solidFill>
                  <a:schemeClr val="tx1"/>
                </a:solidFill>
                <a:effectLst/>
                <a:latin typeface="Calibri" pitchFamily="34" charset="0"/>
                <a:cs typeface="Arial" pitchFamily="34" charset="0"/>
              </a:rPr>
              <a:t> and 1p</a:t>
            </a:r>
            <a:r>
              <a:rPr kumimoji="0" lang="en-IN" sz="2600" b="0" i="0" u="none" strike="noStrike" cap="none" normalizeH="0" baseline="-25000" dirty="0">
                <a:ln>
                  <a:noFill/>
                </a:ln>
                <a:solidFill>
                  <a:schemeClr val="tx1"/>
                </a:solidFill>
                <a:effectLst/>
                <a:latin typeface="Calibri" pitchFamily="34" charset="0"/>
                <a:cs typeface="Arial" pitchFamily="34" charset="0"/>
              </a:rPr>
              <a:t>1/2</a:t>
            </a:r>
            <a:r>
              <a:rPr kumimoji="0" lang="en-IN" sz="2600" b="0" i="0" u="none" strike="noStrike" cap="none" normalizeH="0" baseline="0" dirty="0">
                <a:ln>
                  <a:noFill/>
                </a:ln>
                <a:solidFill>
                  <a:schemeClr val="tx1"/>
                </a:solidFill>
                <a:effectLst/>
                <a:latin typeface="Calibri" pitchFamily="34" charset="0"/>
                <a:cs typeface="Arial" pitchFamily="34" charset="0"/>
              </a:rPr>
              <a:t> respectively. Number of nucleons in this state is 2*3/2+1=4 for j=3/2 and 2 for j=1/2 making total number of nucleons 6 in this level. Therefore 2</a:t>
            </a:r>
            <a:r>
              <a:rPr kumimoji="0" lang="en-IN" sz="2600" b="0" i="0" u="none" strike="noStrike" cap="none" normalizeH="0" baseline="30000" dirty="0">
                <a:ln>
                  <a:noFill/>
                </a:ln>
                <a:solidFill>
                  <a:schemeClr val="tx1"/>
                </a:solidFill>
                <a:effectLst/>
                <a:latin typeface="Calibri" pitchFamily="34" charset="0"/>
                <a:cs typeface="Arial" pitchFamily="34" charset="0"/>
              </a:rPr>
              <a:t>nd</a:t>
            </a:r>
            <a:r>
              <a:rPr kumimoji="0" lang="en-IN" sz="2600" b="0" i="0" u="none" strike="noStrike" cap="none" normalizeH="0" baseline="0" dirty="0">
                <a:ln>
                  <a:noFill/>
                </a:ln>
                <a:solidFill>
                  <a:schemeClr val="tx1"/>
                </a:solidFill>
                <a:effectLst/>
                <a:latin typeface="Calibri" pitchFamily="34" charset="0"/>
                <a:cs typeface="Arial" pitchFamily="34" charset="0"/>
              </a:rPr>
              <a:t> shell closure occurs at nucleon number 2+6=8.</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IN" sz="2600" b="0" i="0" u="none" strike="noStrike" cap="none" normalizeH="0" baseline="0" dirty="0">
                <a:ln>
                  <a:noFill/>
                </a:ln>
                <a:solidFill>
                  <a:schemeClr val="tx1"/>
                </a:solidFill>
                <a:effectLst/>
                <a:latin typeface="Calibri" pitchFamily="34" charset="0"/>
                <a:cs typeface="Arial" pitchFamily="34" charset="0"/>
              </a:rPr>
              <a:t>	3</a:t>
            </a:r>
            <a:r>
              <a:rPr kumimoji="0" lang="en-IN" sz="2600" b="0" i="0" u="none" strike="noStrike" cap="none" normalizeH="0" baseline="30000" dirty="0">
                <a:ln>
                  <a:noFill/>
                </a:ln>
                <a:solidFill>
                  <a:schemeClr val="tx1"/>
                </a:solidFill>
                <a:effectLst/>
                <a:latin typeface="Calibri" pitchFamily="34" charset="0"/>
                <a:cs typeface="Arial" pitchFamily="34" charset="0"/>
              </a:rPr>
              <a:t>rd</a:t>
            </a:r>
            <a:r>
              <a:rPr kumimoji="0" lang="en-IN" sz="2600" b="0" i="0" u="none" strike="noStrike" cap="none" normalizeH="0" baseline="0" dirty="0">
                <a:ln>
                  <a:noFill/>
                </a:ln>
                <a:solidFill>
                  <a:schemeClr val="tx1"/>
                </a:solidFill>
                <a:effectLst/>
                <a:latin typeface="Calibri" pitchFamily="34" charset="0"/>
                <a:cs typeface="Arial" pitchFamily="34" charset="0"/>
              </a:rPr>
              <a:t>  energy level corresponds to α=2, so n=1, l=2 and n=2, l=0. Then for l=2 there are two levels given by  j=5/2 and j=3/2  which are denoted as 1d</a:t>
            </a:r>
            <a:r>
              <a:rPr kumimoji="0" lang="en-IN" sz="2600" b="0" i="0" u="none" strike="noStrike" cap="none" normalizeH="0" baseline="-25000" dirty="0">
                <a:ln>
                  <a:noFill/>
                </a:ln>
                <a:solidFill>
                  <a:schemeClr val="tx1"/>
                </a:solidFill>
                <a:effectLst/>
                <a:latin typeface="Calibri" pitchFamily="34" charset="0"/>
                <a:cs typeface="Arial" pitchFamily="34" charset="0"/>
              </a:rPr>
              <a:t>5/2</a:t>
            </a:r>
            <a:r>
              <a:rPr kumimoji="0" lang="en-IN" sz="2600" b="0" i="0" u="none" strike="noStrike" cap="none" normalizeH="0" baseline="0" dirty="0">
                <a:ln>
                  <a:noFill/>
                </a:ln>
                <a:solidFill>
                  <a:schemeClr val="tx1"/>
                </a:solidFill>
                <a:effectLst/>
                <a:latin typeface="Calibri" pitchFamily="34" charset="0"/>
                <a:cs typeface="Arial" pitchFamily="34" charset="0"/>
              </a:rPr>
              <a:t> and 1d</a:t>
            </a:r>
            <a:r>
              <a:rPr kumimoji="0" lang="en-IN" sz="2600" b="0" i="0" u="none" strike="noStrike" cap="none" normalizeH="0" baseline="-25000" dirty="0">
                <a:ln>
                  <a:noFill/>
                </a:ln>
                <a:solidFill>
                  <a:schemeClr val="tx1"/>
                </a:solidFill>
                <a:effectLst/>
                <a:latin typeface="Calibri" pitchFamily="34" charset="0"/>
                <a:cs typeface="Arial" pitchFamily="34" charset="0"/>
              </a:rPr>
              <a:t>3/2</a:t>
            </a:r>
            <a:r>
              <a:rPr kumimoji="0" lang="en-IN" sz="2600" b="0" i="0" u="none" strike="noStrike" cap="none" normalizeH="0" baseline="0" dirty="0">
                <a:ln>
                  <a:noFill/>
                </a:ln>
                <a:solidFill>
                  <a:schemeClr val="tx1"/>
                </a:solidFill>
                <a:effectLst/>
                <a:latin typeface="Calibri" pitchFamily="34" charset="0"/>
                <a:cs typeface="Arial" pitchFamily="34" charset="0"/>
              </a:rPr>
              <a:t> respectively. Other state 2s</a:t>
            </a:r>
            <a:r>
              <a:rPr kumimoji="0" lang="en-IN" sz="2600" b="0" i="0" u="none" strike="noStrike" cap="none" normalizeH="0" baseline="-25000" dirty="0">
                <a:ln>
                  <a:noFill/>
                </a:ln>
                <a:solidFill>
                  <a:schemeClr val="tx1"/>
                </a:solidFill>
                <a:effectLst/>
                <a:latin typeface="Calibri" pitchFamily="34" charset="0"/>
                <a:cs typeface="Arial" pitchFamily="34" charset="0"/>
              </a:rPr>
              <a:t>1/2</a:t>
            </a:r>
            <a:r>
              <a:rPr kumimoji="0" lang="en-IN" sz="2600" b="0" i="0" u="none" strike="noStrike" cap="none" normalizeH="0" baseline="0" dirty="0">
                <a:ln>
                  <a:noFill/>
                </a:ln>
                <a:solidFill>
                  <a:schemeClr val="tx1"/>
                </a:solidFill>
                <a:effectLst/>
                <a:latin typeface="Calibri" pitchFamily="34" charset="0"/>
                <a:cs typeface="Arial" pitchFamily="34" charset="0"/>
              </a:rPr>
              <a:t> is non-degenerate. Number of nucleons in this state are 6+4+2=12. Therefore 3</a:t>
            </a:r>
            <a:r>
              <a:rPr kumimoji="0" lang="en-IN" sz="2600" b="0" i="0" u="none" strike="noStrike" cap="none" normalizeH="0" baseline="30000" dirty="0">
                <a:ln>
                  <a:noFill/>
                </a:ln>
                <a:solidFill>
                  <a:schemeClr val="tx1"/>
                </a:solidFill>
                <a:effectLst/>
                <a:latin typeface="Calibri" pitchFamily="34" charset="0"/>
                <a:cs typeface="Arial" pitchFamily="34" charset="0"/>
              </a:rPr>
              <a:t>rd</a:t>
            </a:r>
            <a:r>
              <a:rPr kumimoji="0" lang="en-IN" sz="2600" b="0" i="0" u="none" strike="noStrike" cap="none" normalizeH="0" baseline="0" dirty="0">
                <a:ln>
                  <a:noFill/>
                </a:ln>
                <a:solidFill>
                  <a:schemeClr val="tx1"/>
                </a:solidFill>
                <a:effectLst/>
                <a:latin typeface="Calibri" pitchFamily="34" charset="0"/>
                <a:cs typeface="Arial" pitchFamily="34" charset="0"/>
              </a:rPr>
              <a:t> shell closure occurs at nucleon number 8+12=20.</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IN" sz="24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1783</Words>
  <Application>Microsoft Office PowerPoint</Application>
  <PresentationFormat>On-screen Show (4:3)</PresentationFormat>
  <Paragraphs>161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Nuclear shell model class-2 (2hrs), PG-3rd Sem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Success and failure of Shell model:-       </vt:lpstr>
      <vt:lpstr>PowerPoint Presentation</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shell model class-2 (2hrs), PG-3rd Sem</dc:title>
  <dc:creator>user</dc:creator>
  <cp:lastModifiedBy>Md Rabiul Islam</cp:lastModifiedBy>
  <cp:revision>1</cp:revision>
  <dcterms:created xsi:type="dcterms:W3CDTF">2021-12-10T08:26:15Z</dcterms:created>
  <dcterms:modified xsi:type="dcterms:W3CDTF">2021-12-13T10:01:05Z</dcterms:modified>
</cp:coreProperties>
</file>