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14EE1-6E1D-412E-922C-BFC723831550}" type="datetimeFigureOut">
              <a:rPr lang="en-US" smtClean="0"/>
              <a:pPr/>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FF38D-F094-4BF7-80F7-D2255719A5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14EE1-6E1D-412E-922C-BFC723831550}" type="datetimeFigureOut">
              <a:rPr lang="en-US" smtClean="0"/>
              <a:pPr/>
              <a:t>12/11/2021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FF38D-F094-4BF7-80F7-D2255719A5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Autofit/>
          </a:bodyPr>
          <a:lstStyle/>
          <a:p>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err="1" smtClean="0"/>
              <a:t>Raiganj</a:t>
            </a:r>
            <a:r>
              <a:rPr lang="en-US" sz="2000" b="1" dirty="0" smtClean="0"/>
              <a:t> University, </a:t>
            </a:r>
            <a:br>
              <a:rPr lang="en-US" sz="2000" b="1" dirty="0" smtClean="0"/>
            </a:br>
            <a:r>
              <a:rPr lang="en-US" sz="2000" b="1" dirty="0" smtClean="0"/>
              <a:t>Department of Philosophy, </a:t>
            </a:r>
            <a:br>
              <a:rPr lang="en-US" sz="2000" b="1" dirty="0" smtClean="0"/>
            </a:br>
            <a:r>
              <a:rPr lang="en-US" sz="2000" b="1" dirty="0" smtClean="0"/>
              <a:t>PG 1</a:t>
            </a:r>
            <a:r>
              <a:rPr lang="en-US" sz="2000" b="1" baseline="30000" dirty="0" smtClean="0"/>
              <a:t>st</a:t>
            </a:r>
            <a:r>
              <a:rPr lang="en-US" sz="2000" b="1" dirty="0" smtClean="0"/>
              <a:t> </a:t>
            </a:r>
            <a:r>
              <a:rPr lang="en-US" sz="2000" b="1" dirty="0" err="1" smtClean="0"/>
              <a:t>Sem</a:t>
            </a:r>
            <a:r>
              <a:rPr lang="en-US" sz="2000" b="1" dirty="0" smtClean="0"/>
              <a:t>, Course code- PHIPG 1203: CC01</a:t>
            </a:r>
            <a:br>
              <a:rPr lang="en-US" sz="2000" b="1" dirty="0" smtClean="0"/>
            </a:br>
            <a:r>
              <a:rPr lang="en-US" sz="2000" b="1" dirty="0" smtClean="0"/>
              <a:t/>
            </a:r>
            <a:br>
              <a:rPr lang="en-US" sz="2000" b="1" dirty="0" smtClean="0"/>
            </a:br>
            <a:r>
              <a:rPr lang="en-US" sz="2000" b="1" dirty="0" smtClean="0"/>
              <a:t>Topic: The concept of </a:t>
            </a:r>
            <a:r>
              <a:rPr lang="en-US" sz="2000" b="1" i="1" dirty="0" err="1" smtClean="0"/>
              <a:t>svadharma</a:t>
            </a:r>
            <a:r>
              <a:rPr lang="en-US" sz="2000" b="1" dirty="0" smtClean="0"/>
              <a:t> of the </a:t>
            </a:r>
            <a:r>
              <a:rPr lang="en-US" sz="2000" b="1" dirty="0" err="1" smtClean="0"/>
              <a:t>Bhagavadgītᾱ</a:t>
            </a:r>
            <a:r>
              <a:rPr lang="en-US" sz="2000" b="1" dirty="0" smtClean="0"/>
              <a:t> </a:t>
            </a:r>
            <a:r>
              <a:rPr lang="en-US" sz="1800" dirty="0" smtClean="0"/>
              <a:t/>
            </a:r>
            <a:br>
              <a:rPr lang="en-US" sz="1800" dirty="0" smtClean="0"/>
            </a:br>
            <a:r>
              <a:rPr lang="en-US" sz="1600" dirty="0" smtClean="0"/>
              <a:t>Dr. Arun Kr. </a:t>
            </a:r>
            <a:r>
              <a:rPr lang="en-US" sz="1600" dirty="0" err="1" smtClean="0"/>
              <a:t>Chowdhury</a:t>
            </a:r>
            <a:r>
              <a:rPr lang="en-US" sz="1600" dirty="0" smtClean="0"/>
              <a:t>     </a:t>
            </a:r>
            <a:br>
              <a:rPr lang="en-US" sz="1600" dirty="0" smtClean="0"/>
            </a:br>
            <a:r>
              <a:rPr lang="en-US" sz="1600" dirty="0" smtClean="0"/>
              <a:t>Assistant Professor</a:t>
            </a:r>
            <a:br>
              <a:rPr lang="en-US" sz="1600" dirty="0" smtClean="0"/>
            </a:br>
            <a:r>
              <a:rPr lang="en-US" sz="1600" dirty="0" smtClean="0"/>
              <a:t>Department of Philosophy</a:t>
            </a:r>
            <a:br>
              <a:rPr lang="en-US" sz="1600" dirty="0" smtClean="0"/>
            </a:br>
            <a:r>
              <a:rPr lang="en-US" sz="1600" dirty="0" err="1" smtClean="0"/>
              <a:t>Raiganj</a:t>
            </a:r>
            <a:r>
              <a:rPr lang="en-US" sz="1600" dirty="0" smtClean="0"/>
              <a:t> University</a:t>
            </a:r>
            <a:br>
              <a:rPr lang="en-US" sz="1600" dirty="0" smtClean="0"/>
            </a:br>
            <a:r>
              <a:rPr lang="en-US" sz="1600" dirty="0" smtClean="0"/>
              <a:t>West Bengal</a:t>
            </a:r>
            <a:endParaRPr lang="en-US" sz="1600" dirty="0"/>
          </a:p>
        </p:txBody>
      </p:sp>
      <p:sp>
        <p:nvSpPr>
          <p:cNvPr id="3" name="Content Placeholder 2"/>
          <p:cNvSpPr>
            <a:spLocks noGrp="1"/>
          </p:cNvSpPr>
          <p:nvPr>
            <p:ph idx="1"/>
          </p:nvPr>
        </p:nvSpPr>
        <p:spPr>
          <a:xfrm>
            <a:off x="500034" y="1928802"/>
            <a:ext cx="8229600" cy="4525963"/>
          </a:xfrm>
        </p:spPr>
        <p:txBody>
          <a:bodyPr>
            <a:normAutofit/>
          </a:bodyPr>
          <a:lstStyle/>
          <a:p>
            <a:endParaRPr lang="en-US" sz="2000" dirty="0" smtClean="0"/>
          </a:p>
          <a:p>
            <a:endParaRPr lang="en-US" sz="2000" dirty="0" smtClean="0"/>
          </a:p>
          <a:p>
            <a:endParaRPr lang="en-US" sz="2000" dirty="0"/>
          </a:p>
          <a:p>
            <a:pPr algn="ctr"/>
            <a:r>
              <a:rPr lang="en-US" sz="2800" dirty="0" smtClean="0"/>
              <a:t>The </a:t>
            </a:r>
            <a:r>
              <a:rPr lang="en-US" sz="2800" dirty="0"/>
              <a:t>concept of </a:t>
            </a:r>
            <a:r>
              <a:rPr lang="en-US" sz="2800" i="1" dirty="0" err="1"/>
              <a:t>svadharma</a:t>
            </a:r>
            <a:r>
              <a:rPr lang="en-US" sz="2800" dirty="0"/>
              <a:t> is an important concept of the </a:t>
            </a:r>
            <a:r>
              <a:rPr lang="en-US" sz="2800" dirty="0" err="1" smtClean="0"/>
              <a:t>Bhagavadgītā</a:t>
            </a:r>
            <a:r>
              <a:rPr lang="en-US" sz="2800" dirty="0" smtClean="0"/>
              <a:t>. </a:t>
            </a:r>
            <a:r>
              <a:rPr lang="en-US" sz="2800" dirty="0"/>
              <a:t>The </a:t>
            </a:r>
            <a:r>
              <a:rPr lang="en-US" sz="2800" dirty="0" err="1" smtClean="0"/>
              <a:t>Bhagavadgītā</a:t>
            </a:r>
            <a:r>
              <a:rPr lang="en-US" sz="2800" dirty="0" smtClean="0"/>
              <a:t> </a:t>
            </a:r>
            <a:r>
              <a:rPr lang="en-US" sz="2800" dirty="0"/>
              <a:t>is a part of the epic </a:t>
            </a:r>
            <a:r>
              <a:rPr lang="en-US" sz="2800" dirty="0" err="1" smtClean="0"/>
              <a:t>Mahābhārata</a:t>
            </a:r>
            <a:r>
              <a:rPr lang="en-US" sz="2800" dirty="0"/>
              <a:t>. The </a:t>
            </a:r>
            <a:r>
              <a:rPr lang="en-US" sz="2800" dirty="0" err="1"/>
              <a:t>M</a:t>
            </a:r>
            <a:r>
              <a:rPr lang="en-US" sz="2800" dirty="0" err="1" smtClean="0"/>
              <a:t>ahābhārata</a:t>
            </a:r>
            <a:r>
              <a:rPr lang="en-US" sz="2800" dirty="0" smtClean="0"/>
              <a:t> is a </a:t>
            </a:r>
            <a:r>
              <a:rPr lang="en-US" sz="2800" dirty="0"/>
              <a:t>Holy </a:t>
            </a:r>
            <a:r>
              <a:rPr lang="en-US" sz="2800" dirty="0" smtClean="0"/>
              <a:t>Scripture </a:t>
            </a:r>
            <a:r>
              <a:rPr lang="en-US" sz="2800" dirty="0"/>
              <a:t>of </a:t>
            </a:r>
            <a:r>
              <a:rPr lang="en-US" sz="2800" dirty="0" smtClean="0"/>
              <a:t>the Hindus’. </a:t>
            </a:r>
            <a:r>
              <a:rPr lang="en-US" sz="2800" dirty="0"/>
              <a:t>The </a:t>
            </a:r>
            <a:r>
              <a:rPr lang="en-US" sz="2800" dirty="0" err="1" smtClean="0"/>
              <a:t>Bhagavadgītā</a:t>
            </a:r>
            <a:r>
              <a:rPr lang="en-US" sz="2800" dirty="0" smtClean="0"/>
              <a:t> </a:t>
            </a:r>
            <a:r>
              <a:rPr lang="en-US" sz="2800" dirty="0"/>
              <a:t>consists of 18 </a:t>
            </a:r>
            <a:r>
              <a:rPr lang="en-US" sz="2800" dirty="0" smtClean="0"/>
              <a:t>chapters. </a:t>
            </a:r>
            <a:r>
              <a:rPr lang="en-US" sz="2800" dirty="0"/>
              <a:t>It is composed in the form </a:t>
            </a:r>
            <a:r>
              <a:rPr lang="en-US" sz="2800" dirty="0" smtClean="0"/>
              <a:t>of </a:t>
            </a:r>
            <a:r>
              <a:rPr lang="en-US" sz="2800" dirty="0"/>
              <a:t>dialogue between Lord </a:t>
            </a:r>
            <a:r>
              <a:rPr lang="en-US" sz="2800" dirty="0" err="1"/>
              <a:t>Kṛṣṇa</a:t>
            </a:r>
            <a:r>
              <a:rPr lang="en-US" sz="2800" dirty="0"/>
              <a:t> </a:t>
            </a:r>
            <a:r>
              <a:rPr lang="en-US" sz="2800" dirty="0" smtClean="0"/>
              <a:t>and </a:t>
            </a:r>
            <a:r>
              <a:rPr lang="en-US" sz="2800" dirty="0"/>
              <a:t>Prince </a:t>
            </a:r>
            <a:r>
              <a:rPr lang="en-US" sz="2800" dirty="0" err="1"/>
              <a:t>Arjuna</a:t>
            </a:r>
            <a:r>
              <a:rPr lang="en-US" sz="2800" dirty="0"/>
              <a:t> in the </a:t>
            </a:r>
            <a:r>
              <a:rPr lang="en-US" sz="2800" dirty="0" err="1"/>
              <a:t>Kurukṣetra</a:t>
            </a:r>
            <a:r>
              <a:rPr lang="en-US" sz="2800" dirty="0"/>
              <a:t> war.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6286544"/>
          </a:xfrm>
        </p:spPr>
        <p:txBody>
          <a:bodyPr>
            <a:normAutofit fontScale="90000"/>
          </a:bodyPr>
          <a:lstStyle/>
          <a:p>
            <a:r>
              <a:rPr lang="en-US" b="1" u="sng" dirty="0" smtClean="0"/>
              <a:t>Concluding remarks</a:t>
            </a:r>
            <a:br>
              <a:rPr lang="en-US" b="1" u="sng" dirty="0" smtClean="0"/>
            </a:br>
            <a:r>
              <a:rPr lang="en-US" b="1" u="sng" dirty="0" smtClean="0"/>
              <a:t/>
            </a:r>
            <a:br>
              <a:rPr lang="en-US" b="1" u="sng" dirty="0" smtClean="0"/>
            </a:br>
            <a:r>
              <a:rPr lang="en-US" sz="2700" dirty="0" smtClean="0"/>
              <a:t>We can say from the above discussion that the concept of </a:t>
            </a:r>
            <a:r>
              <a:rPr lang="en-US" sz="2700" i="1" dirty="0" err="1" smtClean="0"/>
              <a:t>svadharma</a:t>
            </a:r>
            <a:r>
              <a:rPr lang="en-US" sz="2700" dirty="0" smtClean="0"/>
              <a:t> plays a significant role to maintain social order.</a:t>
            </a:r>
            <a:r>
              <a:rPr lang="en-US" sz="2800" dirty="0"/>
              <a:t> The four </a:t>
            </a:r>
            <a:r>
              <a:rPr lang="en-US" sz="2800" i="1" dirty="0" err="1"/>
              <a:t>varṇas</a:t>
            </a:r>
            <a:r>
              <a:rPr lang="en-US" sz="2800" dirty="0"/>
              <a:t> are not created based on </a:t>
            </a:r>
            <a:r>
              <a:rPr lang="en-US" sz="2800" dirty="0" smtClean="0"/>
              <a:t>birth, </a:t>
            </a:r>
            <a:r>
              <a:rPr lang="en-US" sz="2800" dirty="0"/>
              <a:t>rather these are created based on </a:t>
            </a:r>
            <a:r>
              <a:rPr lang="en-US" sz="2800" i="1" dirty="0" err="1"/>
              <a:t>guṇas</a:t>
            </a:r>
            <a:r>
              <a:rPr lang="en-US" sz="2800" dirty="0"/>
              <a:t> and </a:t>
            </a:r>
            <a:r>
              <a:rPr lang="en-US" sz="2800" i="1" dirty="0"/>
              <a:t>karmas</a:t>
            </a:r>
            <a:r>
              <a:rPr lang="en-US" sz="2800" dirty="0"/>
              <a:t>. So, we should remember that when we treat the </a:t>
            </a:r>
            <a:r>
              <a:rPr lang="en-US" sz="2800" i="1" dirty="0" err="1"/>
              <a:t>varṇa</a:t>
            </a:r>
            <a:r>
              <a:rPr lang="en-US" sz="2800" dirty="0"/>
              <a:t> system based on birth then we go in a wrong way. However, it is difficult to determine </a:t>
            </a:r>
            <a:r>
              <a:rPr lang="en-US" sz="2800" i="1" dirty="0" err="1"/>
              <a:t>varṇadharma</a:t>
            </a:r>
            <a:r>
              <a:rPr lang="en-US" sz="2800" dirty="0"/>
              <a:t> based on </a:t>
            </a:r>
            <a:r>
              <a:rPr lang="en-US" sz="2800" i="1" dirty="0" err="1"/>
              <a:t>guṇa</a:t>
            </a:r>
            <a:r>
              <a:rPr lang="en-US" sz="2800" dirty="0"/>
              <a:t> and </a:t>
            </a:r>
            <a:r>
              <a:rPr lang="en-US" sz="2800" i="1" dirty="0"/>
              <a:t>karma</a:t>
            </a:r>
            <a:r>
              <a:rPr lang="en-US" sz="2800" dirty="0"/>
              <a:t> in the present era. For </a:t>
            </a:r>
            <a:r>
              <a:rPr lang="en-US" sz="2800" dirty="0" err="1" smtClean="0"/>
              <a:t>Bhagavadgītā</a:t>
            </a:r>
            <a:r>
              <a:rPr lang="en-US" sz="2800" dirty="0" smtClean="0"/>
              <a:t>, </a:t>
            </a:r>
            <a:r>
              <a:rPr lang="en-US" sz="2800" dirty="0"/>
              <a:t>one is bound to do one’s </a:t>
            </a:r>
            <a:r>
              <a:rPr lang="en-US" sz="2800" i="1" dirty="0" err="1"/>
              <a:t>svadharma</a:t>
            </a:r>
            <a:r>
              <a:rPr lang="en-US" sz="2800" dirty="0"/>
              <a:t>. However, it is not the only plea to do moral action. It is mixed with the concept of </a:t>
            </a:r>
            <a:r>
              <a:rPr lang="en-US" sz="2800" i="1" dirty="0" err="1"/>
              <a:t>lokasaṁgraha</a:t>
            </a:r>
            <a:r>
              <a:rPr lang="en-US" sz="2800" dirty="0"/>
              <a:t>. Thus the concept of </a:t>
            </a:r>
            <a:r>
              <a:rPr lang="en-US" sz="2800" i="1" dirty="0" err="1"/>
              <a:t>svadharma</a:t>
            </a:r>
            <a:r>
              <a:rPr lang="en-US" sz="2800" dirty="0"/>
              <a:t> is an integral part of the moral action of the </a:t>
            </a:r>
            <a:r>
              <a:rPr lang="en-US" sz="2800" dirty="0" err="1" smtClean="0"/>
              <a:t>Bhagavadgītā</a:t>
            </a:r>
            <a:r>
              <a:rPr lang="en-US" sz="2800" dirty="0" smtClean="0"/>
              <a:t>. </a:t>
            </a:r>
            <a:r>
              <a:rPr lang="en-US" sz="2800" dirty="0"/>
              <a:t/>
            </a:r>
            <a:br>
              <a:rPr lang="en-US" sz="2800" dirty="0"/>
            </a:br>
            <a:r>
              <a:rPr lang="en-US" sz="2700" dirty="0" smtClean="0"/>
              <a:t/>
            </a:r>
            <a:br>
              <a:rPr lang="en-US" sz="2700" dirty="0" smtClean="0"/>
            </a:br>
            <a:r>
              <a:rPr lang="en-US" sz="2700" dirty="0" smtClean="0"/>
              <a:t/>
            </a:r>
            <a:br>
              <a:rPr lang="en-US" sz="2700" dirty="0" smtClean="0"/>
            </a:br>
            <a:endParaRPr lang="en-US" sz="27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27390"/>
            <a:ext cx="8229600" cy="6297634"/>
          </a:xfrm>
        </p:spPr>
        <p:txBody>
          <a:bodyPr>
            <a:normAutofit fontScale="90000"/>
          </a:bodyPr>
          <a:lstStyle/>
          <a:p>
            <a:r>
              <a:rPr lang="en-US" sz="2400" b="1" dirty="0" smtClean="0"/>
              <a:t/>
            </a:r>
            <a:br>
              <a:rPr lang="en-US" sz="2400" b="1" dirty="0" smtClean="0"/>
            </a:br>
            <a:r>
              <a:rPr lang="en-US" sz="2400" b="1" dirty="0"/>
              <a:t/>
            </a:r>
            <a:br>
              <a:rPr lang="en-US" sz="2400" b="1" dirty="0"/>
            </a:br>
            <a:r>
              <a:rPr lang="en-US" sz="2400" b="1" dirty="0" smtClean="0"/>
              <a:t>Meaning of </a:t>
            </a:r>
            <a:r>
              <a:rPr lang="en-US" sz="2400" b="1" i="1" dirty="0" err="1" smtClean="0"/>
              <a:t>svadharma</a:t>
            </a:r>
            <a:r>
              <a:rPr lang="en-US" sz="2400" b="1" dirty="0" smtClean="0"/>
              <a:t/>
            </a:r>
            <a:br>
              <a:rPr lang="en-US" sz="2400" b="1" dirty="0" smtClean="0"/>
            </a:br>
            <a:r>
              <a:rPr lang="en-US" sz="2400" dirty="0" smtClean="0"/>
              <a:t/>
            </a:r>
            <a:br>
              <a:rPr lang="en-US" sz="2400" dirty="0" smtClean="0"/>
            </a:br>
            <a:r>
              <a:rPr lang="en-US" sz="2400" dirty="0" smtClean="0"/>
              <a:t>The </a:t>
            </a:r>
            <a:r>
              <a:rPr lang="en-US" sz="2400" dirty="0"/>
              <a:t>term ‘</a:t>
            </a:r>
            <a:r>
              <a:rPr lang="en-US" sz="2400" i="1" dirty="0" err="1"/>
              <a:t>svadharma</a:t>
            </a:r>
            <a:r>
              <a:rPr lang="en-US" sz="2400" i="1" dirty="0"/>
              <a:t>’</a:t>
            </a:r>
            <a:r>
              <a:rPr lang="en-US" sz="2400" dirty="0"/>
              <a:t> is made by two words. These are ‘</a:t>
            </a:r>
            <a:r>
              <a:rPr lang="en-US" sz="2400" i="1" dirty="0" err="1"/>
              <a:t>sva</a:t>
            </a:r>
            <a:r>
              <a:rPr lang="en-US" sz="2400" i="1" dirty="0"/>
              <a:t>’</a:t>
            </a:r>
            <a:r>
              <a:rPr lang="en-US" sz="2400" dirty="0"/>
              <a:t> and ‘</a:t>
            </a:r>
            <a:r>
              <a:rPr lang="en-US" sz="2400" i="1" dirty="0"/>
              <a:t>dharma</a:t>
            </a:r>
            <a:r>
              <a:rPr lang="en-US" sz="2400" dirty="0"/>
              <a:t>’. In Indian ethics, the term </a:t>
            </a:r>
            <a:r>
              <a:rPr lang="en-US" sz="2400" i="1" dirty="0"/>
              <a:t>dharm</a:t>
            </a:r>
            <a:r>
              <a:rPr lang="en-US" sz="2400" dirty="0"/>
              <a:t>a is an ambiguous term, because it is used in different senses at different times. The term </a:t>
            </a:r>
            <a:r>
              <a:rPr lang="en-US" sz="2400" i="1" dirty="0"/>
              <a:t>dharma</a:t>
            </a:r>
            <a:r>
              <a:rPr lang="en-US" sz="2400" dirty="0"/>
              <a:t> is derived from the verbal root ‘</a:t>
            </a:r>
            <a:r>
              <a:rPr lang="en-US" sz="2400" i="1" dirty="0" err="1"/>
              <a:t>dhṛ</a:t>
            </a:r>
            <a:r>
              <a:rPr lang="en-US" sz="2400" i="1" dirty="0"/>
              <a:t>’. </a:t>
            </a:r>
            <a:r>
              <a:rPr lang="en-US" sz="2400" dirty="0"/>
              <a:t>It means</a:t>
            </a:r>
            <a:r>
              <a:rPr lang="en-US" sz="2400" i="1" dirty="0"/>
              <a:t> </a:t>
            </a:r>
            <a:r>
              <a:rPr lang="en-US" sz="2400" dirty="0"/>
              <a:t>‘to support’, ‘to hold’. In the above sense, it stands for the inner law which holds together the entire universe. Sometimes it is used as nature, civil and moral law, virtue, intrinsic quality, and morality. However, it is used in the </a:t>
            </a:r>
            <a:r>
              <a:rPr lang="en-US" sz="2400" dirty="0" err="1" smtClean="0"/>
              <a:t>Bhagavadgītā</a:t>
            </a:r>
            <a:r>
              <a:rPr lang="en-US" sz="2400" dirty="0" smtClean="0"/>
              <a:t> </a:t>
            </a:r>
            <a:r>
              <a:rPr lang="en-US" sz="2400" dirty="0"/>
              <a:t>as a duty. Here generally a question arises as what is ‘</a:t>
            </a:r>
            <a:r>
              <a:rPr lang="en-US" sz="2400" i="1" dirty="0" err="1"/>
              <a:t>sva</a:t>
            </a:r>
            <a:r>
              <a:rPr lang="en-US" sz="2400" dirty="0"/>
              <a:t>’?  In reply, we can say that the term ‘</a:t>
            </a:r>
            <a:r>
              <a:rPr lang="en-US" sz="2400" i="1" dirty="0" err="1"/>
              <a:t>sva</a:t>
            </a:r>
            <a:r>
              <a:rPr lang="en-US" sz="2400" dirty="0"/>
              <a:t>’ is used </a:t>
            </a:r>
            <a:r>
              <a:rPr lang="en-US" sz="2400" dirty="0" smtClean="0"/>
              <a:t>in the sense of  </a:t>
            </a:r>
            <a:r>
              <a:rPr lang="en-US" sz="2400" dirty="0"/>
              <a:t>‘own’. Thus the term </a:t>
            </a:r>
            <a:r>
              <a:rPr lang="en-US" sz="2400" i="1" dirty="0" err="1"/>
              <a:t>svadharma</a:t>
            </a:r>
            <a:r>
              <a:rPr lang="en-US" sz="2400" dirty="0"/>
              <a:t> literally means </a:t>
            </a:r>
            <a:r>
              <a:rPr lang="en-US" sz="2400" dirty="0" smtClean="0"/>
              <a:t>ones’ own </a:t>
            </a:r>
            <a:r>
              <a:rPr lang="en-US" sz="2400" dirty="0"/>
              <a:t>duty. Thus </a:t>
            </a:r>
            <a:r>
              <a:rPr lang="en-US" sz="2400" i="1" dirty="0" err="1"/>
              <a:t>svadharma</a:t>
            </a:r>
            <a:r>
              <a:rPr lang="en-US" sz="2400" dirty="0"/>
              <a:t> means everyone’s own duty or </a:t>
            </a:r>
            <a:r>
              <a:rPr lang="en-US" sz="2400" i="1" dirty="0"/>
              <a:t>dharma</a:t>
            </a:r>
            <a:r>
              <a:rPr lang="en-US" sz="2400" dirty="0"/>
              <a:t>.  </a:t>
            </a:r>
            <a:br>
              <a:rPr lang="en-US" sz="2400" dirty="0"/>
            </a:br>
            <a:r>
              <a:rPr lang="en-US" sz="2400" dirty="0" smtClean="0"/>
              <a:t>P-2</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6143668"/>
          </a:xfrm>
        </p:spPr>
        <p:txBody>
          <a:bodyPr>
            <a:normAutofit fontScale="90000"/>
          </a:bodyPr>
          <a:lstStyle/>
          <a:p>
            <a:r>
              <a:rPr lang="en-US" sz="2400" dirty="0" smtClean="0"/>
              <a:t/>
            </a:r>
            <a:br>
              <a:rPr lang="en-US" sz="2400" dirty="0" smtClean="0"/>
            </a:br>
            <a:r>
              <a:rPr lang="en-US" sz="2400" b="1" i="1" dirty="0" smtClean="0"/>
              <a:t> </a:t>
            </a:r>
            <a:r>
              <a:rPr lang="en-US" sz="2400" b="1" i="1" dirty="0" err="1" smtClean="0"/>
              <a:t>Svadharma</a:t>
            </a:r>
            <a:r>
              <a:rPr lang="en-US" sz="2400" b="1" i="1" dirty="0" smtClean="0"/>
              <a:t> is </a:t>
            </a:r>
            <a:r>
              <a:rPr lang="en-US" sz="2400" b="1" i="1" dirty="0" err="1" smtClean="0"/>
              <a:t>Varṇadharma</a:t>
            </a:r>
            <a:r>
              <a:rPr lang="en-US" sz="2400" b="1" i="1" dirty="0" smtClean="0"/>
              <a:t> </a:t>
            </a:r>
            <a:br>
              <a:rPr lang="en-US" sz="2400" b="1" i="1" dirty="0" smtClean="0"/>
            </a:br>
            <a:r>
              <a:rPr lang="en-US" sz="2400" b="1" i="1" dirty="0" smtClean="0"/>
              <a:t/>
            </a:r>
            <a:br>
              <a:rPr lang="en-US" sz="2400" b="1" i="1" dirty="0" smtClean="0"/>
            </a:br>
            <a:r>
              <a:rPr lang="en-US" sz="2400" dirty="0" smtClean="0"/>
              <a:t>For </a:t>
            </a:r>
            <a:r>
              <a:rPr lang="en-US" sz="2400" dirty="0" err="1"/>
              <a:t>Bhagavadgītᾱ</a:t>
            </a:r>
            <a:r>
              <a:rPr lang="en-US" sz="2400" dirty="0"/>
              <a:t>, everyone is different from each other </a:t>
            </a:r>
            <a:r>
              <a:rPr lang="en-US" sz="2400" dirty="0" smtClean="0"/>
              <a:t>in respect of </a:t>
            </a:r>
            <a:r>
              <a:rPr lang="en-US" sz="2400" dirty="0"/>
              <a:t>quality and </a:t>
            </a:r>
            <a:r>
              <a:rPr lang="en-US" sz="2400" dirty="0" smtClean="0"/>
              <a:t>action.</a:t>
            </a:r>
            <a:r>
              <a:rPr lang="en-US" sz="2400" dirty="0"/>
              <a:t> At the time of the </a:t>
            </a:r>
            <a:r>
              <a:rPr lang="en-US" sz="2400" dirty="0" err="1"/>
              <a:t>Kurukṣetra</a:t>
            </a:r>
            <a:r>
              <a:rPr lang="en-US" sz="2400" dirty="0"/>
              <a:t> war, the whole society was divided into four </a:t>
            </a:r>
            <a:r>
              <a:rPr lang="en-US" sz="2400" i="1" dirty="0" err="1" smtClean="0"/>
              <a:t>varṇas</a:t>
            </a:r>
            <a:r>
              <a:rPr lang="en-US" sz="2400" i="1" dirty="0" smtClean="0"/>
              <a:t> </a:t>
            </a:r>
            <a:r>
              <a:rPr lang="en-US" sz="2400" dirty="0" smtClean="0"/>
              <a:t>based</a:t>
            </a:r>
            <a:r>
              <a:rPr lang="en-US" sz="2400" i="1" dirty="0" smtClean="0"/>
              <a:t> </a:t>
            </a:r>
            <a:r>
              <a:rPr lang="en-US" sz="2400" dirty="0" smtClean="0"/>
              <a:t>on </a:t>
            </a:r>
            <a:r>
              <a:rPr lang="en-US" sz="2400" i="1" dirty="0" err="1"/>
              <a:t>guṇas</a:t>
            </a:r>
            <a:r>
              <a:rPr lang="en-US" sz="2400" dirty="0"/>
              <a:t> and </a:t>
            </a:r>
            <a:r>
              <a:rPr lang="en-US" sz="2400" i="1" dirty="0"/>
              <a:t>karma</a:t>
            </a:r>
            <a:r>
              <a:rPr lang="en-US" sz="2400" dirty="0" smtClean="0"/>
              <a:t>. </a:t>
            </a:r>
            <a:r>
              <a:rPr lang="en-US" sz="2400" dirty="0"/>
              <a:t>These </a:t>
            </a:r>
            <a:r>
              <a:rPr lang="en-US" sz="2400" dirty="0" smtClean="0"/>
              <a:t>are- </a:t>
            </a:r>
            <a:r>
              <a:rPr lang="en-US" sz="2400" i="1" dirty="0" err="1"/>
              <a:t>Brāhmaṇa</a:t>
            </a:r>
            <a:r>
              <a:rPr lang="en-US" sz="2400" i="1" dirty="0"/>
              <a:t>, </a:t>
            </a:r>
            <a:r>
              <a:rPr lang="en-US" sz="2400" i="1" dirty="0" err="1"/>
              <a:t>K</a:t>
            </a:r>
            <a:r>
              <a:rPr lang="en-US" sz="2400" i="1" dirty="0" err="1" smtClean="0"/>
              <a:t>ṣatriyas</a:t>
            </a:r>
            <a:r>
              <a:rPr lang="en-US" sz="2400" i="1" dirty="0"/>
              <a:t>, </a:t>
            </a:r>
            <a:r>
              <a:rPr lang="en-US" sz="2400" i="1" dirty="0" err="1"/>
              <a:t>V</a:t>
            </a:r>
            <a:r>
              <a:rPr lang="en-US" sz="2400" i="1" dirty="0" err="1" smtClean="0"/>
              <a:t>aiśyas</a:t>
            </a:r>
            <a:r>
              <a:rPr lang="en-US" sz="2400" dirty="0" smtClean="0"/>
              <a:t> </a:t>
            </a:r>
            <a:r>
              <a:rPr lang="en-US" sz="2400" dirty="0"/>
              <a:t>and </a:t>
            </a:r>
            <a:r>
              <a:rPr lang="en-US" sz="2400" i="1" dirty="0" err="1"/>
              <a:t>Ś</a:t>
            </a:r>
            <a:r>
              <a:rPr lang="en-US" sz="2400" i="1" dirty="0" err="1" smtClean="0"/>
              <a:t>ῡdras</a:t>
            </a:r>
            <a:r>
              <a:rPr lang="en-US" sz="2400" dirty="0"/>
              <a:t>. Prince </a:t>
            </a:r>
            <a:r>
              <a:rPr lang="en-US" sz="2400" dirty="0" err="1"/>
              <a:t>Arjuna</a:t>
            </a:r>
            <a:r>
              <a:rPr lang="en-US" sz="2400" dirty="0"/>
              <a:t> belongs to </a:t>
            </a:r>
            <a:r>
              <a:rPr lang="en-US" sz="2400" i="1" dirty="0" err="1" smtClean="0"/>
              <a:t>Kṣatriya</a:t>
            </a:r>
            <a:r>
              <a:rPr lang="en-US" sz="2400" i="1" dirty="0" smtClean="0"/>
              <a:t> </a:t>
            </a:r>
            <a:r>
              <a:rPr lang="en-US" sz="2400" i="1" dirty="0" err="1"/>
              <a:t>varṇa</a:t>
            </a:r>
            <a:r>
              <a:rPr lang="en-US" sz="2400" dirty="0"/>
              <a:t>. That is why he was instructed to do his own duty, </a:t>
            </a:r>
            <a:r>
              <a:rPr lang="en-US" sz="2400" dirty="0" err="1"/>
              <a:t>i.e</a:t>
            </a:r>
            <a:r>
              <a:rPr lang="en-US" sz="2400" dirty="0"/>
              <a:t>, </a:t>
            </a:r>
            <a:r>
              <a:rPr lang="en-US" sz="2400" i="1" dirty="0" err="1"/>
              <a:t>kṣatriyas</a:t>
            </a:r>
            <a:r>
              <a:rPr lang="en-US" sz="2400" i="1" dirty="0"/>
              <a:t> dharma</a:t>
            </a:r>
            <a:r>
              <a:rPr lang="en-US" sz="2400" dirty="0"/>
              <a:t>. It leads that</a:t>
            </a:r>
            <a:r>
              <a:rPr lang="en-US" sz="2400" i="1" dirty="0"/>
              <a:t> </a:t>
            </a:r>
            <a:r>
              <a:rPr lang="en-US" sz="2400" i="1" dirty="0" err="1"/>
              <a:t>svadharma</a:t>
            </a:r>
            <a:r>
              <a:rPr lang="en-US" sz="2400" dirty="0"/>
              <a:t> is nothing other than </a:t>
            </a:r>
            <a:r>
              <a:rPr lang="en-US" sz="2400" i="1" dirty="0" err="1"/>
              <a:t>varṇadharma</a:t>
            </a:r>
            <a:r>
              <a:rPr lang="en-US" sz="2400" dirty="0"/>
              <a:t>.</a:t>
            </a:r>
            <a:r>
              <a:rPr lang="en-US" sz="2400" b="1" dirty="0"/>
              <a:t> </a:t>
            </a:r>
            <a:r>
              <a:rPr lang="en-US" sz="2400" dirty="0"/>
              <a:t>E</a:t>
            </a:r>
            <a:r>
              <a:rPr lang="en-US" sz="2400" dirty="0" smtClean="0"/>
              <a:t>very </a:t>
            </a:r>
            <a:r>
              <a:rPr lang="en-US" sz="2400" dirty="0"/>
              <a:t>human being always remains under the influences of </a:t>
            </a:r>
            <a:r>
              <a:rPr lang="en-US" sz="2400" dirty="0" smtClean="0"/>
              <a:t> </a:t>
            </a:r>
            <a:r>
              <a:rPr lang="en-US" sz="2400" i="1" dirty="0" err="1"/>
              <a:t>guṇas</a:t>
            </a:r>
            <a:r>
              <a:rPr lang="en-US" sz="2400" dirty="0"/>
              <a:t> as embodied </a:t>
            </a:r>
            <a:r>
              <a:rPr lang="en-US" sz="2400" dirty="0" smtClean="0"/>
              <a:t>lives.</a:t>
            </a:r>
            <a:r>
              <a:rPr lang="en-US" sz="2400" dirty="0"/>
              <a:t> Thus </a:t>
            </a:r>
            <a:r>
              <a:rPr lang="en-US" sz="2400" dirty="0" smtClean="0"/>
              <a:t>to determine the </a:t>
            </a:r>
            <a:r>
              <a:rPr lang="en-US" sz="2400" i="1" dirty="0" err="1"/>
              <a:t>varṇa</a:t>
            </a:r>
            <a:r>
              <a:rPr lang="en-US" sz="2400" i="1" dirty="0"/>
              <a:t>,</a:t>
            </a:r>
            <a:r>
              <a:rPr lang="en-US" sz="2400" dirty="0"/>
              <a:t> </a:t>
            </a:r>
            <a:r>
              <a:rPr lang="en-US" sz="2400" i="1" dirty="0" err="1"/>
              <a:t>guṇas</a:t>
            </a:r>
            <a:r>
              <a:rPr lang="en-US" sz="2400" dirty="0"/>
              <a:t> are the guiding principles. It means that </a:t>
            </a:r>
            <a:r>
              <a:rPr lang="en-US" sz="2400" i="1" dirty="0" err="1"/>
              <a:t>varṇadharma</a:t>
            </a:r>
            <a:r>
              <a:rPr lang="en-US" sz="2400" dirty="0"/>
              <a:t> is relative to </a:t>
            </a:r>
            <a:r>
              <a:rPr lang="en-US" sz="2400" dirty="0" smtClean="0"/>
              <a:t>one’s </a:t>
            </a:r>
            <a:r>
              <a:rPr lang="en-US" sz="2400" dirty="0"/>
              <a:t>psychological </a:t>
            </a:r>
            <a:r>
              <a:rPr lang="en-US" sz="2400" dirty="0" smtClean="0"/>
              <a:t>make-up.</a:t>
            </a:r>
            <a:r>
              <a:rPr lang="en-US" sz="2400" dirty="0"/>
              <a:t> </a:t>
            </a:r>
            <a:r>
              <a:rPr lang="en-US" sz="2400" dirty="0" err="1" smtClean="0"/>
              <a:t>Bhagavadgītā</a:t>
            </a:r>
            <a:r>
              <a:rPr lang="en-US" sz="2400" dirty="0" smtClean="0"/>
              <a:t> accepted the three </a:t>
            </a:r>
            <a:r>
              <a:rPr lang="en-US" sz="2400" i="1" dirty="0" err="1" smtClean="0"/>
              <a:t>guṇa</a:t>
            </a:r>
            <a:r>
              <a:rPr lang="en-US" sz="2400" dirty="0" err="1" smtClean="0"/>
              <a:t>s</a:t>
            </a:r>
            <a:r>
              <a:rPr lang="en-US" sz="2400" dirty="0" smtClean="0"/>
              <a:t> of </a:t>
            </a:r>
            <a:r>
              <a:rPr lang="en-US" sz="2400" dirty="0" err="1" smtClean="0"/>
              <a:t>Saṅkhya</a:t>
            </a:r>
            <a:r>
              <a:rPr lang="en-US" sz="2400" dirty="0" smtClean="0"/>
              <a:t> </a:t>
            </a:r>
            <a:r>
              <a:rPr lang="en-US" sz="2400" dirty="0"/>
              <a:t>philosophy. These are </a:t>
            </a:r>
            <a:r>
              <a:rPr lang="en-US" sz="2400" i="1" dirty="0" err="1"/>
              <a:t>sattvaguṇa</a:t>
            </a:r>
            <a:r>
              <a:rPr lang="en-US" sz="2400" dirty="0"/>
              <a:t>, </a:t>
            </a:r>
            <a:r>
              <a:rPr lang="en-US" sz="2400" i="1" dirty="0" err="1"/>
              <a:t>rajaguṇa</a:t>
            </a:r>
            <a:r>
              <a:rPr lang="en-US" sz="2400" dirty="0"/>
              <a:t> and </a:t>
            </a:r>
            <a:r>
              <a:rPr lang="en-US" sz="2400" i="1" dirty="0" err="1"/>
              <a:t>tamaguṇa</a:t>
            </a:r>
            <a:r>
              <a:rPr lang="en-US" sz="2400" dirty="0"/>
              <a:t>. </a:t>
            </a:r>
            <a:r>
              <a:rPr lang="en-US" sz="2400" dirty="0" smtClean="0"/>
              <a:t/>
            </a:r>
            <a:br>
              <a:rPr lang="en-US" sz="2400" dirty="0" smtClean="0"/>
            </a:br>
            <a:r>
              <a:rPr lang="en-US" sz="2400" dirty="0" smtClean="0"/>
              <a:t>P-3</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29600" cy="6583362"/>
          </a:xfrm>
        </p:spPr>
        <p:txBody>
          <a:bodyPr>
            <a:normAutofit/>
          </a:bodyPr>
          <a:lstStyle/>
          <a:p>
            <a:r>
              <a:rPr lang="en-US" sz="2400" dirty="0"/>
              <a:t>For Lord </a:t>
            </a:r>
            <a:r>
              <a:rPr lang="en-US" sz="2400" dirty="0" err="1"/>
              <a:t>Kṛṣṇa</a:t>
            </a:r>
            <a:r>
              <a:rPr lang="en-US" sz="2400" dirty="0"/>
              <a:t>, everyone is bound to do </a:t>
            </a:r>
            <a:r>
              <a:rPr lang="en-US" sz="2400" dirty="0" smtClean="0"/>
              <a:t>action </a:t>
            </a:r>
            <a:r>
              <a:rPr lang="en-US" sz="2400" dirty="0"/>
              <a:t>because of </a:t>
            </a:r>
            <a:r>
              <a:rPr lang="en-US" sz="2400" dirty="0" smtClean="0"/>
              <a:t>the influence of </a:t>
            </a:r>
            <a:r>
              <a:rPr lang="en-US" sz="2400" dirty="0"/>
              <a:t>these three </a:t>
            </a:r>
            <a:r>
              <a:rPr lang="en-US" sz="2400" i="1" dirty="0" err="1"/>
              <a:t>guṇas</a:t>
            </a:r>
            <a:r>
              <a:rPr lang="en-US" sz="2400" dirty="0"/>
              <a:t> and no one can refrain from </a:t>
            </a:r>
            <a:r>
              <a:rPr lang="en-US" sz="2400" dirty="0" smtClean="0"/>
              <a:t>action, </a:t>
            </a:r>
            <a:r>
              <a:rPr lang="en-US" sz="2400" dirty="0"/>
              <a:t>not even for a </a:t>
            </a:r>
            <a:r>
              <a:rPr lang="en-US" sz="2400" dirty="0" smtClean="0"/>
              <a:t>moment(Bg-3/5). </a:t>
            </a:r>
            <a:r>
              <a:rPr lang="en-US" sz="2400" dirty="0"/>
              <a:t>Here it would be noted that the term action or </a:t>
            </a:r>
            <a:r>
              <a:rPr lang="en-US" sz="2400" i="1" dirty="0"/>
              <a:t>karma</a:t>
            </a:r>
            <a:r>
              <a:rPr lang="en-US" sz="2400" dirty="0"/>
              <a:t> is used in both senses as physical and </a:t>
            </a:r>
            <a:r>
              <a:rPr lang="en-US" sz="2400" dirty="0" smtClean="0"/>
              <a:t>mental.</a:t>
            </a:r>
            <a:r>
              <a:rPr lang="en-US" sz="2400" dirty="0"/>
              <a:t> For Lord </a:t>
            </a:r>
            <a:r>
              <a:rPr lang="en-US" sz="2400" dirty="0" err="1"/>
              <a:t>Kṛṣṇa</a:t>
            </a:r>
            <a:r>
              <a:rPr lang="en-US" sz="2400" dirty="0"/>
              <a:t>, we cannot refrain from doing an action. That is why Lord </a:t>
            </a:r>
            <a:r>
              <a:rPr lang="en-US" sz="2400" dirty="0" err="1"/>
              <a:t>Kṛṣṇa</a:t>
            </a:r>
            <a:r>
              <a:rPr lang="en-US" sz="2400" dirty="0"/>
              <a:t> said to </a:t>
            </a:r>
            <a:r>
              <a:rPr lang="en-US" sz="2400" dirty="0" err="1"/>
              <a:t>Arjuna</a:t>
            </a:r>
            <a:r>
              <a:rPr lang="en-US" sz="2400" dirty="0"/>
              <a:t> that if you think you would not fight then your nature (</a:t>
            </a:r>
            <a:r>
              <a:rPr lang="en-US" sz="2400" i="1" dirty="0" err="1"/>
              <a:t>guṇas</a:t>
            </a:r>
            <a:r>
              <a:rPr lang="en-US" sz="2400" dirty="0"/>
              <a:t>) will force you to do </a:t>
            </a:r>
            <a:r>
              <a:rPr lang="en-US" sz="2400" dirty="0" smtClean="0"/>
              <a:t>action. (Bg18/59).</a:t>
            </a:r>
            <a:br>
              <a:rPr lang="en-US" sz="2400" dirty="0" smtClean="0"/>
            </a:br>
            <a:r>
              <a:rPr lang="en-US" sz="2400" dirty="0" smtClean="0"/>
              <a:t> P-4</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5929346"/>
          </a:xfrm>
        </p:spPr>
        <p:txBody>
          <a:bodyPr>
            <a:normAutofit fontScale="90000"/>
          </a:bodyPr>
          <a:lstStyle/>
          <a:p>
            <a:pPr>
              <a:buFont typeface="Wingdings" pitchFamily="2" charset="2"/>
              <a:buChar char="§"/>
            </a:pPr>
            <a:r>
              <a:rPr lang="en-US" sz="2400" dirty="0" smtClean="0"/>
              <a:t> </a:t>
            </a:r>
            <a:r>
              <a:rPr lang="en-US" sz="2400" u="sng" dirty="0" smtClean="0"/>
              <a:t>Duties of </a:t>
            </a:r>
            <a:r>
              <a:rPr lang="en-US" sz="2400" i="1" u="sng" dirty="0" err="1" smtClean="0"/>
              <a:t>Varṇas</a:t>
            </a:r>
            <a:r>
              <a:rPr lang="en-US" sz="2400" i="1" u="sng" dirty="0" smtClean="0"/>
              <a:t/>
            </a:r>
            <a:br>
              <a:rPr lang="en-US" sz="2400" i="1" u="sng" dirty="0" smtClean="0"/>
            </a:br>
            <a:r>
              <a:rPr lang="en-US" sz="2400" i="1" dirty="0" smtClean="0"/>
              <a:t/>
            </a:r>
            <a:br>
              <a:rPr lang="en-US" sz="2400" i="1" dirty="0" smtClean="0"/>
            </a:br>
            <a:r>
              <a:rPr lang="en-US" sz="2400" dirty="0" smtClean="0"/>
              <a:t> The duties of </a:t>
            </a:r>
            <a:r>
              <a:rPr lang="en-US" sz="2400" dirty="0" err="1" smtClean="0"/>
              <a:t>brāhmaṇas</a:t>
            </a:r>
            <a:r>
              <a:rPr lang="en-US" sz="2400" dirty="0" smtClean="0"/>
              <a:t> are as follow– </a:t>
            </a:r>
            <a:r>
              <a:rPr lang="en-US" sz="2400" b="1" dirty="0" smtClean="0"/>
              <a:t>serenity, self-control, austerity, purity, tolerance or forgiveness, honesty, knowledge wisdom, and faith. </a:t>
            </a:r>
            <a:r>
              <a:rPr lang="en-US" sz="2400" dirty="0" smtClean="0"/>
              <a:t>These above-mentioned duties are called </a:t>
            </a:r>
            <a:r>
              <a:rPr lang="en-US" sz="2400" i="1" dirty="0" err="1" smtClean="0"/>
              <a:t>svadharma</a:t>
            </a:r>
            <a:r>
              <a:rPr lang="en-US" sz="2400" dirty="0" smtClean="0"/>
              <a:t> or </a:t>
            </a:r>
            <a:r>
              <a:rPr lang="en-US" sz="2400" i="1" dirty="0" err="1" smtClean="0"/>
              <a:t>varṇadharma</a:t>
            </a:r>
            <a:r>
              <a:rPr lang="en-US" sz="2400" dirty="0" smtClean="0"/>
              <a:t> of </a:t>
            </a:r>
            <a:r>
              <a:rPr lang="en-US" sz="2400" i="1" dirty="0" err="1" smtClean="0"/>
              <a:t>brāhmaṇas</a:t>
            </a:r>
            <a:r>
              <a:rPr lang="en-US" sz="2400" dirty="0" smtClean="0"/>
              <a:t>(Bg-18/42). Some </a:t>
            </a:r>
            <a:r>
              <a:rPr lang="en-US" sz="2400" i="1" dirty="0" err="1" smtClean="0"/>
              <a:t>sāstras</a:t>
            </a:r>
            <a:r>
              <a:rPr lang="en-US" sz="2400" dirty="0" smtClean="0"/>
              <a:t> mention the additional </a:t>
            </a:r>
            <a:r>
              <a:rPr lang="en-US" sz="2400" i="1" dirty="0" err="1" smtClean="0"/>
              <a:t>svadharma</a:t>
            </a:r>
            <a:r>
              <a:rPr lang="en-US" sz="2400" dirty="0" smtClean="0"/>
              <a:t> of </a:t>
            </a:r>
            <a:r>
              <a:rPr lang="en-US" sz="2400" dirty="0" err="1" smtClean="0"/>
              <a:t>Brāhmaṇas</a:t>
            </a:r>
            <a:r>
              <a:rPr lang="en-US" sz="2400" dirty="0" smtClean="0"/>
              <a:t> as </a:t>
            </a:r>
            <a:r>
              <a:rPr lang="en-US" sz="2400" b="1" dirty="0" smtClean="0"/>
              <a:t>the study of Vedas, officiating as a priest, receiving gifts from worthy persons, and teaching the Veda. </a:t>
            </a:r>
            <a:r>
              <a:rPr lang="en-US" sz="2400" dirty="0" smtClean="0"/>
              <a:t/>
            </a:r>
            <a:br>
              <a:rPr lang="en-US" sz="2400" dirty="0" smtClean="0"/>
            </a:br>
            <a:r>
              <a:rPr lang="en-US" sz="2400" dirty="0" smtClean="0"/>
              <a:t/>
            </a:r>
            <a:br>
              <a:rPr lang="en-US" sz="2400" dirty="0" smtClean="0"/>
            </a:br>
            <a:r>
              <a:rPr lang="en-US" sz="2400" dirty="0" smtClean="0"/>
              <a:t>The </a:t>
            </a:r>
            <a:r>
              <a:rPr lang="en-US" sz="2400" dirty="0"/>
              <a:t>duties of a </a:t>
            </a:r>
            <a:r>
              <a:rPr lang="en-US" sz="2400" dirty="0" err="1"/>
              <a:t>kṣatriyas</a:t>
            </a:r>
            <a:r>
              <a:rPr lang="en-US" sz="2400" dirty="0"/>
              <a:t> are as </a:t>
            </a:r>
            <a:r>
              <a:rPr lang="en-US" sz="2400" b="1" dirty="0"/>
              <a:t>follows–heroism, vigor, determination, resourcefulness, not fleeing from a battle, generosity, and </a:t>
            </a:r>
            <a:r>
              <a:rPr lang="en-US" sz="2400" b="1" dirty="0" smtClean="0"/>
              <a:t>leadership ( Bg-18/43</a:t>
            </a:r>
            <a:r>
              <a:rPr lang="en-US" sz="2400" dirty="0" smtClean="0"/>
              <a:t>).</a:t>
            </a:r>
            <a:r>
              <a:rPr lang="en-US" sz="2400" dirty="0"/>
              <a:t> Other </a:t>
            </a:r>
            <a:r>
              <a:rPr lang="en-US" sz="2400" i="1" dirty="0" smtClean="0"/>
              <a:t>dharma </a:t>
            </a:r>
            <a:r>
              <a:rPr lang="en-US" sz="2400" i="1" dirty="0" err="1" smtClean="0"/>
              <a:t>sāst</a:t>
            </a:r>
            <a:r>
              <a:rPr lang="en-US" sz="2400" dirty="0" err="1" smtClean="0"/>
              <a:t>ras</a:t>
            </a:r>
            <a:r>
              <a:rPr lang="en-US" sz="2400" dirty="0" smtClean="0"/>
              <a:t> </a:t>
            </a:r>
            <a:r>
              <a:rPr lang="en-US" sz="2400" dirty="0"/>
              <a:t>also mentioned the duties of </a:t>
            </a:r>
            <a:r>
              <a:rPr lang="en-US" sz="2400" dirty="0" smtClean="0"/>
              <a:t> </a:t>
            </a:r>
            <a:r>
              <a:rPr lang="en-US" sz="2400" i="1" dirty="0" err="1"/>
              <a:t>kṣatriyas</a:t>
            </a:r>
            <a:r>
              <a:rPr lang="en-US" sz="2400" dirty="0"/>
              <a:t>. These are </a:t>
            </a:r>
            <a:r>
              <a:rPr lang="en-US" sz="2400" b="1" dirty="0"/>
              <a:t>protecting the people, governing on people, punishing the wicked, and charity</a:t>
            </a:r>
            <a:r>
              <a:rPr lang="en-US" sz="2400" dirty="0" smtClean="0"/>
              <a:t>.</a:t>
            </a:r>
            <a:br>
              <a:rPr lang="en-US" sz="2400" dirty="0" smtClean="0"/>
            </a:br>
            <a:r>
              <a:rPr lang="en-US" sz="2400" dirty="0" smtClean="0"/>
              <a:t>P-5</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86124"/>
            <a:ext cx="8229600" cy="1143000"/>
          </a:xfrm>
        </p:spPr>
        <p:txBody>
          <a:bodyPr>
            <a:noAutofit/>
          </a:bodyPr>
          <a:lstStyle/>
          <a:p>
            <a:r>
              <a:rPr lang="en-US" sz="2000" i="1" dirty="0"/>
              <a:t>The </a:t>
            </a:r>
            <a:r>
              <a:rPr lang="en-US" sz="2000" i="1" dirty="0" err="1" smtClean="0"/>
              <a:t>Bhagavadgītā</a:t>
            </a:r>
            <a:r>
              <a:rPr lang="en-US" sz="2000" i="1" dirty="0" smtClean="0"/>
              <a:t> </a:t>
            </a:r>
            <a:r>
              <a:rPr lang="en-US" sz="2000" i="1" dirty="0"/>
              <a:t>also mentioned the duties of </a:t>
            </a:r>
            <a:r>
              <a:rPr lang="en-US" sz="2000" i="1" dirty="0" err="1"/>
              <a:t>vaiśyas</a:t>
            </a:r>
            <a:r>
              <a:rPr lang="en-US" sz="2000" i="1" dirty="0"/>
              <a:t> and </a:t>
            </a:r>
            <a:r>
              <a:rPr lang="en-US" sz="2000" i="1" dirty="0" err="1"/>
              <a:t>śῡdras</a:t>
            </a:r>
            <a:r>
              <a:rPr lang="en-US" sz="2000" i="1" dirty="0"/>
              <a:t>. </a:t>
            </a:r>
            <a:r>
              <a:rPr lang="en-US" sz="2000" i="1" dirty="0" smtClean="0"/>
              <a:t>The </a:t>
            </a:r>
            <a:r>
              <a:rPr lang="en-US" sz="2000" dirty="0" err="1" smtClean="0"/>
              <a:t>vaiśyas</a:t>
            </a:r>
            <a:r>
              <a:rPr lang="en-US" sz="2000" dirty="0" smtClean="0"/>
              <a:t> </a:t>
            </a:r>
            <a:r>
              <a:rPr lang="en-US" sz="2000" dirty="0"/>
              <a:t>have to do trade and the duty of </a:t>
            </a:r>
            <a:r>
              <a:rPr lang="en-US" sz="2000" dirty="0" smtClean="0"/>
              <a:t>the </a:t>
            </a:r>
            <a:r>
              <a:rPr lang="en-US" sz="2000" i="1" dirty="0" err="1"/>
              <a:t>ś</a:t>
            </a:r>
            <a:r>
              <a:rPr lang="en-US" sz="2000" i="1" dirty="0" err="1" smtClean="0"/>
              <a:t>udras</a:t>
            </a:r>
            <a:r>
              <a:rPr lang="en-US" sz="2000" dirty="0" smtClean="0"/>
              <a:t> </a:t>
            </a:r>
            <a:r>
              <a:rPr lang="en-US" sz="2000" dirty="0"/>
              <a:t>is to give service to other higher </a:t>
            </a:r>
            <a:r>
              <a:rPr lang="en-US" sz="2000" i="1" dirty="0" err="1"/>
              <a:t>varṇas</a:t>
            </a:r>
            <a:r>
              <a:rPr lang="en-US" sz="2000" dirty="0"/>
              <a:t>.  </a:t>
            </a:r>
            <a:r>
              <a:rPr lang="en-US" sz="2000" dirty="0" smtClean="0"/>
              <a:t>( </a:t>
            </a:r>
            <a:r>
              <a:rPr lang="en-US" sz="2000" dirty="0" err="1" smtClean="0"/>
              <a:t>Bg</a:t>
            </a:r>
            <a:r>
              <a:rPr lang="en-US" sz="2000" dirty="0" smtClean="0"/>
              <a:t> -18/44 ).</a:t>
            </a:r>
            <a:br>
              <a:rPr lang="en-US" sz="2000" dirty="0" smtClean="0"/>
            </a:br>
            <a:r>
              <a:rPr lang="en-US" sz="2000" dirty="0"/>
              <a:t/>
            </a:r>
            <a:br>
              <a:rPr lang="en-US" sz="2000" dirty="0"/>
            </a:br>
            <a:r>
              <a:rPr lang="en-US" sz="2000" dirty="0" smtClean="0"/>
              <a:t> </a:t>
            </a:r>
            <a:r>
              <a:rPr lang="en-US" sz="2000" dirty="0"/>
              <a:t>For the </a:t>
            </a:r>
            <a:r>
              <a:rPr lang="en-US" sz="2000" dirty="0" err="1"/>
              <a:t>Bhagavadgītᾱ</a:t>
            </a:r>
            <a:r>
              <a:rPr lang="en-US" sz="2000" dirty="0"/>
              <a:t>, one should perform one’s </a:t>
            </a:r>
            <a:r>
              <a:rPr lang="en-US" sz="2000" i="1" dirty="0" err="1"/>
              <a:t>varṇa</a:t>
            </a:r>
            <a:r>
              <a:rPr lang="en-US" sz="2000" dirty="0"/>
              <a:t> duty or </a:t>
            </a:r>
            <a:r>
              <a:rPr lang="en-US" sz="2000" i="1" dirty="0" err="1"/>
              <a:t>svadharma</a:t>
            </a:r>
            <a:r>
              <a:rPr lang="en-US" sz="2000" dirty="0"/>
              <a:t> for getting peace and </a:t>
            </a:r>
            <a:r>
              <a:rPr lang="en-US" sz="2000" i="1" dirty="0" err="1"/>
              <a:t>Mokṣa</a:t>
            </a:r>
            <a:r>
              <a:rPr lang="en-US" sz="2000" dirty="0"/>
              <a:t>.  </a:t>
            </a:r>
            <a:r>
              <a:rPr lang="en-US" sz="2000" i="1" dirty="0" err="1"/>
              <a:t>Mokṣa</a:t>
            </a:r>
            <a:r>
              <a:rPr lang="en-US" sz="2000" dirty="0"/>
              <a:t> is considered as the highest </a:t>
            </a:r>
            <a:r>
              <a:rPr lang="en-US" sz="2000" i="1" dirty="0" err="1" smtClean="0"/>
              <a:t>puruṣārtha</a:t>
            </a:r>
            <a:r>
              <a:rPr lang="en-US" sz="2000" dirty="0" smtClean="0"/>
              <a:t> </a:t>
            </a:r>
            <a:r>
              <a:rPr lang="en-US" sz="2000" dirty="0"/>
              <a:t>in Hinduism. .  </a:t>
            </a:r>
            <a:r>
              <a:rPr lang="en-US" sz="2000" dirty="0" smtClean="0"/>
              <a:t>As a </a:t>
            </a:r>
            <a:r>
              <a:rPr lang="en-US" sz="2000" i="1" dirty="0" err="1" smtClean="0"/>
              <a:t>Kṣatriya</a:t>
            </a:r>
            <a:r>
              <a:rPr lang="en-US" sz="2000" dirty="0" smtClean="0"/>
              <a:t>, </a:t>
            </a:r>
            <a:r>
              <a:rPr lang="en-US" sz="2000" dirty="0" err="1"/>
              <a:t>Arjuna</a:t>
            </a:r>
            <a:r>
              <a:rPr lang="en-US" sz="2000" dirty="0"/>
              <a:t> is bound to do his </a:t>
            </a:r>
            <a:r>
              <a:rPr lang="en-US" sz="2000" i="1" dirty="0" err="1"/>
              <a:t>varṇadharma</a:t>
            </a:r>
            <a:r>
              <a:rPr lang="en-US" sz="2000" dirty="0"/>
              <a:t> or </a:t>
            </a:r>
            <a:r>
              <a:rPr lang="en-US" sz="2000" i="1" dirty="0" err="1"/>
              <a:t>svadharma</a:t>
            </a:r>
            <a:r>
              <a:rPr lang="en-US" sz="2000" dirty="0"/>
              <a:t> to protect social order. Fighting for establishing </a:t>
            </a:r>
            <a:r>
              <a:rPr lang="en-US" sz="2000" i="1" dirty="0"/>
              <a:t>dharma</a:t>
            </a:r>
            <a:r>
              <a:rPr lang="en-US" sz="2000" dirty="0"/>
              <a:t> in society is considered a better engagement to him.  In this regard, Lord </a:t>
            </a:r>
            <a:r>
              <a:rPr lang="en-US" sz="2000" dirty="0" err="1"/>
              <a:t>Kṛṣṇa</a:t>
            </a:r>
            <a:r>
              <a:rPr lang="en-US" sz="2000" dirty="0"/>
              <a:t> said to </a:t>
            </a:r>
            <a:r>
              <a:rPr lang="en-US" sz="2000" dirty="0" err="1"/>
              <a:t>Arjuna</a:t>
            </a:r>
            <a:r>
              <a:rPr lang="en-US" sz="2000" dirty="0"/>
              <a:t> that you should do your </a:t>
            </a:r>
            <a:r>
              <a:rPr lang="en-US" sz="2000" b="1" dirty="0"/>
              <a:t>specific duty without any hesitation and there is no better engagement than fighting on religious </a:t>
            </a:r>
            <a:r>
              <a:rPr lang="en-US" sz="2000" b="1" dirty="0" smtClean="0"/>
              <a:t>rules (Bg-02/ 31).  </a:t>
            </a:r>
            <a:r>
              <a:rPr lang="en-US" sz="2000" b="1" dirty="0"/>
              <a:t>If you die by performing your </a:t>
            </a:r>
            <a:r>
              <a:rPr lang="en-US" sz="2000" b="1" i="1" dirty="0" err="1"/>
              <a:t>svadharma</a:t>
            </a:r>
            <a:r>
              <a:rPr lang="en-US" sz="2000" b="1" dirty="0"/>
              <a:t> then you must attain </a:t>
            </a:r>
            <a:r>
              <a:rPr lang="en-US" sz="2000" b="1" i="1" dirty="0" err="1"/>
              <a:t>svarga</a:t>
            </a:r>
            <a:r>
              <a:rPr lang="en-US" sz="2000" b="1" dirty="0"/>
              <a:t>, and if you win the </a:t>
            </a:r>
            <a:r>
              <a:rPr lang="en-US" sz="2000" b="1" i="1" dirty="0" err="1"/>
              <a:t>dharmayuddha</a:t>
            </a:r>
            <a:r>
              <a:rPr lang="en-US" sz="2000" b="1" dirty="0"/>
              <a:t> then you would enjoy the earthly kingdom. Therefore, get up with a vow to </a:t>
            </a:r>
            <a:r>
              <a:rPr lang="en-US" sz="2000" b="1" dirty="0" smtClean="0"/>
              <a:t>war (Bg-02/37).</a:t>
            </a:r>
            <a:r>
              <a:rPr lang="en-US" sz="2000" dirty="0" smtClean="0"/>
              <a:t> </a:t>
            </a:r>
            <a:r>
              <a:rPr lang="en-US" sz="2000" i="1" dirty="0" err="1"/>
              <a:t>Dharmayuddha</a:t>
            </a:r>
            <a:r>
              <a:rPr lang="en-US" sz="2000" dirty="0"/>
              <a:t> happens </a:t>
            </a:r>
            <a:r>
              <a:rPr lang="en-US" sz="2000" dirty="0" smtClean="0"/>
              <a:t>for </a:t>
            </a:r>
            <a:r>
              <a:rPr lang="en-US" sz="2000" dirty="0"/>
              <a:t>opening the door of </a:t>
            </a:r>
            <a:r>
              <a:rPr lang="en-US" sz="2000" i="1" dirty="0" err="1"/>
              <a:t>svarga</a:t>
            </a:r>
            <a:r>
              <a:rPr lang="en-US" sz="2000" dirty="0"/>
              <a:t>. Thus fighting or doing </a:t>
            </a:r>
            <a:r>
              <a:rPr lang="en-US" sz="2000" i="1" dirty="0" err="1" smtClean="0"/>
              <a:t>hiṃsā</a:t>
            </a:r>
            <a:r>
              <a:rPr lang="en-US" sz="2000" dirty="0" smtClean="0"/>
              <a:t> </a:t>
            </a:r>
            <a:r>
              <a:rPr lang="en-US" sz="2000" dirty="0"/>
              <a:t>is also accepted for upholding social order or </a:t>
            </a:r>
            <a:r>
              <a:rPr lang="en-US" sz="2000" i="1" dirty="0"/>
              <a:t>dharma</a:t>
            </a:r>
            <a:r>
              <a:rPr lang="en-US" sz="2000" dirty="0"/>
              <a:t> in the </a:t>
            </a:r>
            <a:r>
              <a:rPr lang="en-US" sz="2000" dirty="0" err="1" smtClean="0"/>
              <a:t>Bhagavadgītā</a:t>
            </a:r>
            <a:r>
              <a:rPr lang="en-US" sz="2000" dirty="0" smtClean="0"/>
              <a:t>. </a:t>
            </a:r>
            <a:r>
              <a:rPr lang="en-US" sz="2000" dirty="0"/>
              <a:t>Such type of </a:t>
            </a:r>
            <a:r>
              <a:rPr lang="en-US" sz="2000" i="1" dirty="0" err="1" smtClean="0"/>
              <a:t>hiṃsā</a:t>
            </a:r>
            <a:r>
              <a:rPr lang="en-US" sz="2000" dirty="0" smtClean="0"/>
              <a:t> </a:t>
            </a:r>
            <a:r>
              <a:rPr lang="en-US" sz="2000" dirty="0"/>
              <a:t>is considered as moral </a:t>
            </a:r>
            <a:r>
              <a:rPr lang="en-US" sz="2000" i="1" dirty="0" err="1" smtClean="0"/>
              <a:t>hiṃsā</a:t>
            </a:r>
            <a:r>
              <a:rPr lang="en-US" sz="2000" dirty="0" smtClean="0"/>
              <a:t> </a:t>
            </a:r>
            <a:r>
              <a:rPr lang="en-US" sz="2000" dirty="0"/>
              <a:t>and that is why it would be granted in our </a:t>
            </a:r>
            <a:r>
              <a:rPr lang="en-US" sz="2000" dirty="0" smtClean="0"/>
              <a:t>ethics.</a:t>
            </a:r>
            <a:br>
              <a:rPr lang="en-US" sz="2000" dirty="0" smtClean="0"/>
            </a:br>
            <a:r>
              <a:rPr lang="en-US" sz="2000" dirty="0" smtClean="0"/>
              <a:t>P-6</a:t>
            </a:r>
            <a:r>
              <a:rPr lang="en-US" sz="2400" dirty="0"/>
              <a:t/>
            </a:r>
            <a:br>
              <a:rPr lang="en-US" sz="2400" dirty="0"/>
            </a:br>
            <a:r>
              <a:rPr lang="en-US" sz="2400" b="1" dirty="0"/>
              <a:t/>
            </a:r>
            <a:br>
              <a:rPr lang="en-US" sz="2400" b="1" dirty="0"/>
            </a:b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1143000"/>
          </a:xfrm>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b="1" u="sng" dirty="0"/>
              <a:t>T</a:t>
            </a:r>
            <a:r>
              <a:rPr lang="en-US" sz="2400" b="1" u="sng" dirty="0" smtClean="0"/>
              <a:t>he concept of </a:t>
            </a:r>
            <a:r>
              <a:rPr lang="en-US" sz="2400" b="1" u="sng" dirty="0" err="1" smtClean="0"/>
              <a:t>svadharma</a:t>
            </a:r>
            <a:r>
              <a:rPr lang="en-US" sz="2400" b="1" u="sng" dirty="0" smtClean="0"/>
              <a:t> and </a:t>
            </a:r>
            <a:r>
              <a:rPr lang="en-US" sz="2400" b="1" u="sng" dirty="0" err="1" smtClean="0"/>
              <a:t>paradharma</a:t>
            </a:r>
            <a:r>
              <a:rPr lang="en-US" sz="2400" b="1" u="sng" dirty="0" smtClean="0"/>
              <a:t> </a:t>
            </a:r>
            <a:r>
              <a:rPr lang="en-US" sz="2400" u="sng" dirty="0" smtClean="0"/>
              <a:t/>
            </a:r>
            <a:br>
              <a:rPr lang="en-US" sz="2400" u="sng" dirty="0" smtClean="0"/>
            </a:br>
            <a:r>
              <a:rPr lang="en-US" sz="2400" dirty="0" smtClean="0"/>
              <a:t/>
            </a:r>
            <a:br>
              <a:rPr lang="en-US" sz="2400" dirty="0" smtClean="0"/>
            </a:br>
            <a:r>
              <a:rPr lang="en-US" sz="2400" dirty="0" smtClean="0"/>
              <a:t>Performing </a:t>
            </a:r>
            <a:r>
              <a:rPr lang="en-US" sz="2400" dirty="0"/>
              <a:t>other’s </a:t>
            </a:r>
            <a:r>
              <a:rPr lang="en-US" sz="2400" i="1" dirty="0" err="1"/>
              <a:t>varṇa</a:t>
            </a:r>
            <a:r>
              <a:rPr lang="en-US" sz="2400" dirty="0"/>
              <a:t> duty is called </a:t>
            </a:r>
            <a:r>
              <a:rPr lang="en-US" sz="2400" i="1" dirty="0" err="1"/>
              <a:t>paradharma</a:t>
            </a:r>
            <a:r>
              <a:rPr lang="en-US" sz="2400" dirty="0"/>
              <a:t>.  In this regard, </a:t>
            </a:r>
            <a:r>
              <a:rPr lang="en-US" sz="2400" dirty="0" err="1"/>
              <a:t>Arjuna</a:t>
            </a:r>
            <a:r>
              <a:rPr lang="en-US" sz="2400" dirty="0"/>
              <a:t> was instructed as it is better to do his </a:t>
            </a:r>
            <a:r>
              <a:rPr lang="en-US" sz="2400" i="1" dirty="0" err="1"/>
              <a:t>svadharma</a:t>
            </a:r>
            <a:r>
              <a:rPr lang="en-US" sz="2400" dirty="0"/>
              <a:t>, even though faultily, than performing </a:t>
            </a:r>
            <a:r>
              <a:rPr lang="en-US" sz="2400" i="1" dirty="0" err="1"/>
              <a:t>paradharma</a:t>
            </a:r>
            <a:r>
              <a:rPr lang="en-US" sz="2400" dirty="0"/>
              <a:t> perfectly.   It leads that </a:t>
            </a:r>
            <a:r>
              <a:rPr lang="en-US" sz="2400" dirty="0" err="1"/>
              <a:t>Arjuna</a:t>
            </a:r>
            <a:r>
              <a:rPr lang="en-US" sz="2400" dirty="0"/>
              <a:t> should perform his </a:t>
            </a:r>
            <a:r>
              <a:rPr lang="en-US" sz="2400" i="1" dirty="0" err="1"/>
              <a:t>svadharma</a:t>
            </a:r>
            <a:r>
              <a:rPr lang="en-US" sz="2400" dirty="0"/>
              <a:t> whether it might be small or big. We know that there is some defect in every action. There is no perfect action in this world. So, if </a:t>
            </a:r>
            <a:r>
              <a:rPr lang="en-US" sz="2400" dirty="0" smtClean="0"/>
              <a:t>a man of one </a:t>
            </a:r>
            <a:r>
              <a:rPr lang="en-US" sz="2400" i="1" dirty="0" err="1"/>
              <a:t>varṇa</a:t>
            </a:r>
            <a:r>
              <a:rPr lang="en-US" sz="2400" dirty="0"/>
              <a:t> wants </a:t>
            </a:r>
            <a:r>
              <a:rPr lang="en-US" sz="2400" dirty="0" smtClean="0"/>
              <a:t>to </a:t>
            </a:r>
            <a:r>
              <a:rPr lang="en-US" sz="2400" dirty="0"/>
              <a:t>perform his </a:t>
            </a:r>
            <a:r>
              <a:rPr lang="en-US" sz="2400" i="1" dirty="0" err="1" smtClean="0"/>
              <a:t>svadharma</a:t>
            </a:r>
            <a:r>
              <a:rPr lang="en-US" sz="2400" i="1" dirty="0" smtClean="0"/>
              <a:t>,</a:t>
            </a:r>
            <a:r>
              <a:rPr lang="en-US" sz="2400" dirty="0" smtClean="0"/>
              <a:t> </a:t>
            </a:r>
            <a:r>
              <a:rPr lang="en-US" sz="2400" dirty="0"/>
              <a:t>it means that there is also some defect in his </a:t>
            </a:r>
            <a:r>
              <a:rPr lang="en-US" sz="2400" i="1" dirty="0" err="1"/>
              <a:t>varṇadharma</a:t>
            </a:r>
            <a:r>
              <a:rPr lang="en-US" sz="2400" dirty="0"/>
              <a:t>.   That is why Lord </a:t>
            </a:r>
            <a:r>
              <a:rPr lang="en-US" sz="2400" dirty="0" err="1"/>
              <a:t>Kṛṣṇa</a:t>
            </a:r>
            <a:r>
              <a:rPr lang="en-US" sz="2400" dirty="0"/>
              <a:t> holds that “Every endeavor is covered by some fault, just as fire is covered by smoke. Therefore one should not give up the work born of his nature, o son of </a:t>
            </a:r>
            <a:r>
              <a:rPr lang="en-US" sz="2400" dirty="0" err="1"/>
              <a:t>Kuntī</a:t>
            </a:r>
            <a:r>
              <a:rPr lang="en-US" sz="2400" dirty="0"/>
              <a:t>, even if such work is full of </a:t>
            </a:r>
            <a:r>
              <a:rPr lang="en-US" sz="2400" dirty="0" smtClean="0"/>
              <a:t>fault” (Bg-18,/</a:t>
            </a:r>
            <a:r>
              <a:rPr lang="en-US" sz="2400" i="1" dirty="0" smtClean="0"/>
              <a:t>48 ).</a:t>
            </a:r>
            <a:r>
              <a:rPr lang="en-US" sz="2400" dirty="0"/>
              <a:t> By performing it one may not incur sin.   </a:t>
            </a:r>
            <a:r>
              <a:rPr lang="en-US" sz="2400" dirty="0" smtClean="0"/>
              <a:t/>
            </a:r>
            <a:br>
              <a:rPr lang="en-US" sz="2400" dirty="0" smtClean="0"/>
            </a:br>
            <a:r>
              <a:rPr lang="en-US" sz="2400" dirty="0" smtClean="0"/>
              <a:t>P-7</a:t>
            </a:r>
            <a:r>
              <a:rPr lang="en-US" sz="2400" dirty="0"/>
              <a:t/>
            </a:r>
            <a:br>
              <a:rPr lang="en-US" sz="2400" dirty="0"/>
            </a:b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b="1" u="sng" dirty="0" smtClean="0"/>
              <a:t>The concept of </a:t>
            </a:r>
            <a:r>
              <a:rPr lang="en-US" sz="2400" b="1" i="1" u="sng" dirty="0" err="1"/>
              <a:t>S</a:t>
            </a:r>
            <a:r>
              <a:rPr lang="en-US" sz="2400" b="1" i="1" u="sng" dirty="0" err="1" smtClean="0"/>
              <a:t>vadharma</a:t>
            </a:r>
            <a:r>
              <a:rPr lang="en-US" sz="2400" b="1" u="sng" dirty="0" smtClean="0"/>
              <a:t> and </a:t>
            </a:r>
            <a:r>
              <a:rPr lang="en-US" sz="2400" b="1" i="1" u="sng" dirty="0" err="1" smtClean="0"/>
              <a:t>Sādhāraṇadharma</a:t>
            </a:r>
            <a:r>
              <a:rPr lang="en-US" sz="2400" i="1" u="sng" dirty="0" smtClean="0"/>
              <a:t/>
            </a:r>
            <a:br>
              <a:rPr lang="en-US" sz="2400" i="1" u="sng" dirty="0" smtClean="0"/>
            </a:br>
            <a:r>
              <a:rPr lang="en-US" sz="2400" i="1" dirty="0" smtClean="0"/>
              <a:t/>
            </a:r>
            <a:br>
              <a:rPr lang="en-US" sz="2400" i="1" dirty="0" smtClean="0"/>
            </a:br>
            <a:r>
              <a:rPr lang="en-US" sz="2400" i="1" dirty="0"/>
              <a:t> </a:t>
            </a:r>
            <a:r>
              <a:rPr lang="en-US" sz="2400" i="1" dirty="0" err="1" smtClean="0"/>
              <a:t>Sādhraṇadharma</a:t>
            </a:r>
            <a:r>
              <a:rPr lang="en-US" sz="2400" dirty="0" smtClean="0"/>
              <a:t> </a:t>
            </a:r>
            <a:r>
              <a:rPr lang="en-US" sz="2400" dirty="0"/>
              <a:t>is common to all </a:t>
            </a:r>
            <a:r>
              <a:rPr lang="en-US" sz="2400" i="1" dirty="0" err="1" smtClean="0"/>
              <a:t>varṇas</a:t>
            </a:r>
            <a:r>
              <a:rPr lang="en-US" sz="2400" dirty="0" smtClean="0"/>
              <a:t>. </a:t>
            </a:r>
            <a:r>
              <a:rPr lang="en-US" sz="2400" dirty="0"/>
              <a:t>It is a general duty for all. It means that there is no barrier of </a:t>
            </a:r>
            <a:r>
              <a:rPr lang="en-US" sz="2400" i="1" dirty="0" err="1"/>
              <a:t>varṇa</a:t>
            </a:r>
            <a:r>
              <a:rPr lang="en-US" sz="2400" dirty="0"/>
              <a:t> for doing </a:t>
            </a:r>
            <a:r>
              <a:rPr lang="en-US" sz="2400" i="1" dirty="0" err="1" smtClean="0"/>
              <a:t>Sdhāraṇadharma</a:t>
            </a:r>
            <a:r>
              <a:rPr lang="en-US" sz="2400" dirty="0"/>
              <a:t>. It means that all </a:t>
            </a:r>
            <a:r>
              <a:rPr lang="en-US" sz="2400" i="1" dirty="0" err="1" smtClean="0"/>
              <a:t>varṇas</a:t>
            </a:r>
            <a:r>
              <a:rPr lang="en-US" sz="2400" dirty="0" smtClean="0"/>
              <a:t> </a:t>
            </a:r>
            <a:r>
              <a:rPr lang="en-US" sz="2400" dirty="0"/>
              <a:t>are bound to perform </a:t>
            </a:r>
            <a:r>
              <a:rPr lang="en-US" sz="2400" i="1" dirty="0" err="1" smtClean="0"/>
              <a:t>sādhārana</a:t>
            </a:r>
            <a:r>
              <a:rPr lang="en-US" sz="2400" i="1" dirty="0" smtClean="0"/>
              <a:t>-dharma</a:t>
            </a:r>
            <a:r>
              <a:rPr lang="en-US" sz="2400" dirty="0" smtClean="0"/>
              <a:t> </a:t>
            </a:r>
            <a:r>
              <a:rPr lang="en-US" sz="2400" dirty="0"/>
              <a:t>for humanity. </a:t>
            </a:r>
            <a:r>
              <a:rPr lang="en-US" sz="2400" dirty="0" err="1"/>
              <a:t>Manusmṛti</a:t>
            </a:r>
            <a:r>
              <a:rPr lang="en-US" sz="2400" dirty="0"/>
              <a:t> itself </a:t>
            </a:r>
            <a:r>
              <a:rPr lang="en-US" sz="2400" dirty="0" smtClean="0"/>
              <a:t>is </a:t>
            </a:r>
            <a:r>
              <a:rPr lang="en-US" sz="2400" dirty="0"/>
              <a:t>presenting ten </a:t>
            </a:r>
            <a:r>
              <a:rPr lang="en-US" sz="2400" i="1" dirty="0" err="1" smtClean="0"/>
              <a:t>sādhāraṇa</a:t>
            </a:r>
            <a:r>
              <a:rPr lang="en-US" sz="2400" i="1" dirty="0" smtClean="0"/>
              <a:t> </a:t>
            </a:r>
            <a:r>
              <a:rPr lang="en-US" sz="2400" i="1" dirty="0" err="1" smtClean="0"/>
              <a:t>dharmas</a:t>
            </a:r>
            <a:r>
              <a:rPr lang="en-US" sz="2400" dirty="0" smtClean="0"/>
              <a:t> </a:t>
            </a:r>
            <a:r>
              <a:rPr lang="en-US" sz="2400" dirty="0"/>
              <a:t>such as </a:t>
            </a:r>
            <a:r>
              <a:rPr lang="en-US" sz="2400" b="1" dirty="0"/>
              <a:t>steadfastness, forgiveness, application (</a:t>
            </a:r>
            <a:r>
              <a:rPr lang="en-US" sz="2400" b="1" i="1" dirty="0" err="1"/>
              <a:t>dama</a:t>
            </a:r>
            <a:r>
              <a:rPr lang="en-US" sz="2400" b="1" dirty="0"/>
              <a:t>), </a:t>
            </a:r>
            <a:r>
              <a:rPr lang="en-US" sz="2400" b="1" dirty="0" smtClean="0"/>
              <a:t>repression </a:t>
            </a:r>
            <a:r>
              <a:rPr lang="en-US" sz="2400" b="1" dirty="0"/>
              <a:t>of the sensibility and sensuous appetites, non-appropriation, wisdom, learning, veracity, and restraint of anger</a:t>
            </a:r>
            <a:r>
              <a:rPr lang="en-US" sz="2400" dirty="0"/>
              <a:t>. Some other </a:t>
            </a:r>
            <a:r>
              <a:rPr lang="en-US" sz="2400" i="1" dirty="0" err="1" smtClean="0"/>
              <a:t>sāstras</a:t>
            </a:r>
            <a:r>
              <a:rPr lang="en-US" sz="2400" dirty="0" smtClean="0"/>
              <a:t> </a:t>
            </a:r>
            <a:r>
              <a:rPr lang="en-US" sz="2400" dirty="0"/>
              <a:t>mention some </a:t>
            </a:r>
            <a:r>
              <a:rPr lang="en-US" sz="2400" i="1" dirty="0" err="1"/>
              <a:t>dharmas</a:t>
            </a:r>
            <a:r>
              <a:rPr lang="en-US" sz="2400" dirty="0"/>
              <a:t> as </a:t>
            </a:r>
            <a:r>
              <a:rPr lang="en-US" sz="2400" i="1" dirty="0" err="1" smtClean="0"/>
              <a:t>sādhāraṇadharmas</a:t>
            </a:r>
            <a:r>
              <a:rPr lang="en-US" sz="2400" dirty="0"/>
              <a:t>. These are </a:t>
            </a:r>
            <a:r>
              <a:rPr lang="en-US" sz="2400" b="1" dirty="0" err="1"/>
              <a:t>s</a:t>
            </a:r>
            <a:r>
              <a:rPr lang="en-US" sz="2400" b="1" dirty="0" err="1" smtClean="0"/>
              <a:t>atya</a:t>
            </a:r>
            <a:r>
              <a:rPr lang="en-US" sz="2400" b="1" dirty="0"/>
              <a:t>, </a:t>
            </a:r>
            <a:r>
              <a:rPr lang="en-US" sz="2400" b="1" i="1" dirty="0" err="1" smtClean="0"/>
              <a:t>ahiṃsā</a:t>
            </a:r>
            <a:r>
              <a:rPr lang="en-US" sz="2400" b="1" dirty="0" smtClean="0"/>
              <a:t>, </a:t>
            </a:r>
            <a:r>
              <a:rPr lang="en-US" sz="2400" b="1" dirty="0"/>
              <a:t>hospitality, compassion, etc</a:t>
            </a:r>
            <a:r>
              <a:rPr lang="en-US" sz="2400" dirty="0"/>
              <a:t>. However, according to the </a:t>
            </a:r>
            <a:r>
              <a:rPr lang="en-US" sz="2400" dirty="0" err="1"/>
              <a:t>Bhagavadgītᾱ</a:t>
            </a:r>
            <a:r>
              <a:rPr lang="en-US" sz="2400" dirty="0"/>
              <a:t>, at the time of a possible conflict between </a:t>
            </a:r>
            <a:r>
              <a:rPr lang="en-US" sz="2400" i="1" dirty="0" err="1"/>
              <a:t>svadharma</a:t>
            </a:r>
            <a:r>
              <a:rPr lang="en-US" sz="2400" dirty="0"/>
              <a:t> and </a:t>
            </a:r>
            <a:r>
              <a:rPr lang="en-US" sz="2400" i="1" dirty="0" err="1"/>
              <a:t>sᾱdhᾱraṇadharma</a:t>
            </a:r>
            <a:r>
              <a:rPr lang="en-US" sz="2400" dirty="0"/>
              <a:t>, </a:t>
            </a:r>
            <a:r>
              <a:rPr lang="en-US" sz="2400" i="1" dirty="0" err="1"/>
              <a:t>svadharma</a:t>
            </a:r>
            <a:r>
              <a:rPr lang="en-US" sz="2400" dirty="0"/>
              <a:t> is to prevail over the </a:t>
            </a:r>
            <a:r>
              <a:rPr lang="en-US" sz="2400" i="1" dirty="0" err="1" smtClean="0"/>
              <a:t>sādhārana</a:t>
            </a:r>
            <a:r>
              <a:rPr lang="en-US" sz="2400" dirty="0" smtClean="0"/>
              <a:t>-</a:t>
            </a:r>
            <a:r>
              <a:rPr lang="en-US" sz="2400" i="1" dirty="0" smtClean="0"/>
              <a:t>dharma</a:t>
            </a:r>
            <a:r>
              <a:rPr lang="en-US" sz="2400" dirty="0"/>
              <a:t>.  It means that </a:t>
            </a:r>
            <a:r>
              <a:rPr lang="en-US" sz="2400" dirty="0" smtClean="0"/>
              <a:t>at </a:t>
            </a:r>
            <a:r>
              <a:rPr lang="en-US" sz="2400" dirty="0"/>
              <a:t>the time of a possible conflict </a:t>
            </a:r>
            <a:r>
              <a:rPr lang="en-US" sz="2400" dirty="0" smtClean="0"/>
              <a:t>among the </a:t>
            </a:r>
            <a:r>
              <a:rPr lang="en-US" sz="2400" dirty="0" err="1" smtClean="0"/>
              <a:t>varnas</a:t>
            </a:r>
            <a:r>
              <a:rPr lang="en-US" sz="2400" dirty="0" smtClean="0"/>
              <a:t>, a person </a:t>
            </a:r>
            <a:r>
              <a:rPr lang="en-US" sz="2400" dirty="0"/>
              <a:t>can do </a:t>
            </a:r>
            <a:r>
              <a:rPr lang="en-US" sz="2400" i="1" dirty="0" err="1"/>
              <a:t>hiṃsᾱ</a:t>
            </a:r>
            <a:r>
              <a:rPr lang="en-US" sz="2400" dirty="0"/>
              <a:t> to any </a:t>
            </a:r>
            <a:r>
              <a:rPr lang="en-US" sz="2400" dirty="0" smtClean="0"/>
              <a:t>creature </a:t>
            </a:r>
            <a:r>
              <a:rPr lang="en-US" sz="2400" dirty="0"/>
              <a:t>for performing one’s </a:t>
            </a:r>
            <a:r>
              <a:rPr lang="en-US" sz="2400" i="1" dirty="0" err="1"/>
              <a:t>svadharma</a:t>
            </a:r>
            <a:r>
              <a:rPr lang="en-US" sz="2400" dirty="0"/>
              <a:t> to maintain world-order that is created by Supreme being. </a:t>
            </a:r>
            <a:r>
              <a:rPr lang="en-US" sz="2400" b="1" dirty="0"/>
              <a:t>It means that a </a:t>
            </a:r>
            <a:r>
              <a:rPr lang="en-US" sz="2400" b="1" i="1" dirty="0" err="1" smtClean="0"/>
              <a:t>kṣatriya</a:t>
            </a:r>
            <a:r>
              <a:rPr lang="en-US" sz="2400" b="1" dirty="0" smtClean="0"/>
              <a:t> </a:t>
            </a:r>
            <a:r>
              <a:rPr lang="en-US" sz="2400" b="1" dirty="0"/>
              <a:t>should not do </a:t>
            </a:r>
            <a:r>
              <a:rPr lang="en-US" sz="2400" b="1" i="1" dirty="0" err="1"/>
              <a:t>hiṃsᾱ</a:t>
            </a:r>
            <a:r>
              <a:rPr lang="en-US" sz="2400" b="1" dirty="0"/>
              <a:t> to anyone in </a:t>
            </a:r>
            <a:r>
              <a:rPr lang="en-US" sz="2400" b="1" dirty="0" smtClean="0"/>
              <a:t>general situation, </a:t>
            </a:r>
            <a:r>
              <a:rPr lang="en-US" sz="2400" b="1" dirty="0"/>
              <a:t>but at the time of war, he is permitted to do </a:t>
            </a:r>
            <a:r>
              <a:rPr lang="en-US" sz="2400" b="1" i="1" dirty="0" err="1"/>
              <a:t>hiṃsᾱ</a:t>
            </a:r>
            <a:r>
              <a:rPr lang="en-US" sz="2400" b="1" dirty="0"/>
              <a:t> to establish social peace and social order. </a:t>
            </a:r>
            <a:r>
              <a:rPr lang="en-US" sz="2400" b="1" dirty="0" smtClean="0"/>
              <a:t>  P-8</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b="1" dirty="0" err="1" smtClean="0"/>
              <a:t>svadharma</a:t>
            </a:r>
            <a:r>
              <a:rPr lang="en-US" sz="2400" b="1" dirty="0" smtClean="0"/>
              <a:t> for </a:t>
            </a:r>
            <a:r>
              <a:rPr lang="en-US" sz="2400" b="1" i="1" dirty="0" err="1" smtClean="0"/>
              <a:t>lokasaṁgraha</a:t>
            </a:r>
            <a:r>
              <a:rPr lang="en-US" sz="2400" b="1" i="1" dirty="0" smtClean="0"/>
              <a:t> </a:t>
            </a:r>
            <a:r>
              <a:rPr lang="en-US" sz="2400" i="1" dirty="0" smtClean="0"/>
              <a:t/>
            </a:r>
            <a:br>
              <a:rPr lang="en-US" sz="2400" i="1" dirty="0" smtClean="0"/>
            </a:br>
            <a:r>
              <a:rPr lang="en-US" sz="2400" dirty="0" smtClean="0"/>
              <a:t>The </a:t>
            </a:r>
            <a:r>
              <a:rPr lang="en-US" sz="2400" dirty="0"/>
              <a:t>concept of </a:t>
            </a:r>
            <a:r>
              <a:rPr lang="en-US" sz="2400" i="1" dirty="0" err="1"/>
              <a:t>svadharma</a:t>
            </a:r>
            <a:r>
              <a:rPr lang="en-US" sz="2400" dirty="0"/>
              <a:t> is not the only plea to get </a:t>
            </a:r>
            <a:r>
              <a:rPr lang="en-US" sz="2400" i="1" dirty="0" err="1"/>
              <a:t>Mokṣa</a:t>
            </a:r>
            <a:r>
              <a:rPr lang="en-US" sz="2400" dirty="0"/>
              <a:t>. It is mixed with an egoistic </a:t>
            </a:r>
            <a:r>
              <a:rPr lang="en-US" sz="2400" dirty="0" err="1"/>
              <a:t>desireless</a:t>
            </a:r>
            <a:r>
              <a:rPr lang="en-US" sz="2400" dirty="0"/>
              <a:t> manner. In this regard, Lord </a:t>
            </a:r>
            <a:r>
              <a:rPr lang="en-US" sz="2400" dirty="0" err="1"/>
              <a:t>Kṛṣṇa</a:t>
            </a:r>
            <a:r>
              <a:rPr lang="en-US" sz="2400" dirty="0"/>
              <a:t> instructed </a:t>
            </a:r>
            <a:r>
              <a:rPr lang="en-US" sz="2400" dirty="0" err="1"/>
              <a:t>Arjuna</a:t>
            </a:r>
            <a:r>
              <a:rPr lang="en-US" sz="2400" dirty="0"/>
              <a:t> that one should not do one’s prescribed action with a narrow egoistic attachment of his son, wife, home, etc.  It means that one should not perform one’s </a:t>
            </a:r>
            <a:r>
              <a:rPr lang="en-US" sz="2400" i="1" dirty="0" err="1"/>
              <a:t>svadharma</a:t>
            </a:r>
            <a:r>
              <a:rPr lang="en-US" sz="2400" dirty="0"/>
              <a:t> for one’s gain. It leads that one has to rise beyond the circle of ‘I's. For </a:t>
            </a:r>
            <a:r>
              <a:rPr lang="en-US" sz="2400" dirty="0" err="1"/>
              <a:t>Bhagavadgītᾱ</a:t>
            </a:r>
            <a:r>
              <a:rPr lang="en-US" sz="2400" dirty="0"/>
              <a:t>, if one performs one’s action without an attachment of one’s wife, son, father, etc. then one performs one’s action for </a:t>
            </a:r>
            <a:r>
              <a:rPr lang="en-US" sz="2400" i="1" dirty="0" err="1"/>
              <a:t>lokasaṁgraha</a:t>
            </a:r>
            <a:r>
              <a:rPr lang="en-US" sz="2400" dirty="0"/>
              <a:t>. </a:t>
            </a:r>
            <a:r>
              <a:rPr lang="en-US" sz="2400" dirty="0" err="1"/>
              <a:t>Lokasaṁgraha</a:t>
            </a:r>
            <a:r>
              <a:rPr lang="en-US" sz="2400" dirty="0"/>
              <a:t> means the welfare of the world.  Thus doing action with non-attachment of personal gain and doing action for </a:t>
            </a:r>
            <a:r>
              <a:rPr lang="en-US" sz="2400" i="1" dirty="0" err="1"/>
              <a:t>lokasaṁgraha</a:t>
            </a:r>
            <a:r>
              <a:rPr lang="en-US" sz="2400" dirty="0"/>
              <a:t> are the same things in the </a:t>
            </a:r>
            <a:r>
              <a:rPr lang="en-US" sz="2400" dirty="0" err="1"/>
              <a:t>Bhagavadgītᾱ</a:t>
            </a:r>
            <a:r>
              <a:rPr lang="en-US" sz="2400" dirty="0"/>
              <a:t>. For Lord </a:t>
            </a:r>
            <a:r>
              <a:rPr lang="en-US" sz="2400" dirty="0" err="1"/>
              <a:t>Kṛṣṇa</a:t>
            </a:r>
            <a:r>
              <a:rPr lang="en-US" sz="2400" dirty="0"/>
              <a:t>, only learned person can do action for </a:t>
            </a:r>
            <a:r>
              <a:rPr lang="en-US" sz="2400" i="1" dirty="0" err="1"/>
              <a:t>lokasaṁgraha</a:t>
            </a:r>
            <a:r>
              <a:rPr lang="en-US" sz="2400" dirty="0"/>
              <a:t> without any attachment. </a:t>
            </a:r>
            <a:r>
              <a:rPr lang="en-US" sz="2400" dirty="0" smtClean="0"/>
              <a:t>(Bg3/25)</a:t>
            </a:r>
            <a:br>
              <a:rPr lang="en-US" sz="2400" dirty="0" smtClean="0"/>
            </a:br>
            <a:r>
              <a:rPr lang="en-US" sz="2400" dirty="0" smtClean="0"/>
              <a:t>p-9</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198</Words>
  <Application>Microsoft Office PowerPoint</Application>
  <PresentationFormat>On-screen Show (4:3)</PresentationFormat>
  <Paragraphs>14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Raiganj University,  Department of Philosophy,  PG 1st Sem, Course code- PHIPG 1203: CC01  Topic: The concept of svadharma of the Bhagavadgītᾱ  Dr. Arun Kr. Chowdhury      Assistant Professor Department of Philosophy Raiganj University West Bengal</vt:lpstr>
      <vt:lpstr>  Meaning of svadharma  The term ‘svadharma’ is made by two words. These are ‘sva’ and ‘dharma’. In Indian ethics, the term dharma is an ambiguous term, because it is used in different senses at different times. The term dharma is derived from the verbal root ‘dhṛ’. It means ‘to support’, ‘to hold’. In the above sense, it stands for the inner law which holds together the entire universe. Sometimes it is used as nature, civil and moral law, virtue, intrinsic quality, and morality. However, it is used in the Bhagavadgītā as a duty. Here generally a question arises as what is ‘sva’?  In reply, we can say that the term ‘sva’ is used in the sense of  ‘own’. Thus the term svadharma literally means ones’ own duty. Thus svadharma means everyone’s own duty or dharma.   P-2 </vt:lpstr>
      <vt:lpstr>  Svadharma is Varṇadharma   For Bhagavadgītᾱ, everyone is different from each other in respect of quality and action. At the time of the Kurukṣetra war, the whole society was divided into four varṇas based on guṇas and karma. These are- Brāhmaṇa, Kṣatriyas, Vaiśyas and Śῡdras. Prince Arjuna belongs to Kṣatriya varṇa. That is why he was instructed to do his own duty, i.e, kṣatriyas dharma. It leads that svadharma is nothing other than varṇadharma. Every human being always remains under the influences of  guṇas as embodied lives. Thus to determine the varṇa, guṇas are the guiding principles. It means that varṇadharma is relative to one’s psychological make-up. Bhagavadgītā accepted the three guṇas of Saṅkhya philosophy. These are sattvaguṇa, rajaguṇa and tamaguṇa.  P-3</vt:lpstr>
      <vt:lpstr>For Lord Kṛṣṇa, everyone is bound to do action because of the influence of these three guṇas and no one can refrain from action, not even for a moment(Bg-3/5). Here it would be noted that the term action or karma is used in both senses as physical and mental. For Lord Kṛṣṇa, we cannot refrain from doing an action. That is why Lord Kṛṣṇa said to Arjuna that if you think you would not fight then your nature (guṇas) will force you to do action. (Bg18/59).  P-4</vt:lpstr>
      <vt:lpstr> Duties of Varṇas   The duties of brāhmaṇas are as follow– serenity, self-control, austerity, purity, tolerance or forgiveness, honesty, knowledge wisdom, and faith. These above-mentioned duties are called svadharma or varṇadharma of brāhmaṇas(Bg-18/42). Some sāstras mention the additional svadharma of Brāhmaṇas as the study of Vedas, officiating as a priest, receiving gifts from worthy persons, and teaching the Veda.   The duties of a kṣatriyas are as follows–heroism, vigor, determination, resourcefulness, not fleeing from a battle, generosity, and leadership ( Bg-18/43). Other dharma sāstras also mentioned the duties of  kṣatriyas. These are protecting the people, governing on people, punishing the wicked, and charity. P-5</vt:lpstr>
      <vt:lpstr>The Bhagavadgītā also mentioned the duties of vaiśyas and śῡdras. The vaiśyas have to do trade and the duty of the śudras is to give service to other higher varṇas.  ( Bg -18/44 ).   For the Bhagavadgītᾱ, one should perform one’s varṇa duty or svadharma for getting peace and Mokṣa.  Mokṣa is considered as the highest puruṣārtha in Hinduism. .  As a Kṣatriya, Arjuna is bound to do his varṇadharma or svadharma to protect social order. Fighting for establishing dharma in society is considered a better engagement to him.  In this regard, Lord Kṛṣṇa said to Arjuna that you should do your specific duty without any hesitation and there is no better engagement than fighting on religious rules (Bg-02/ 31).  If you die by performing your svadharma then you must attain svarga, and if you win the dharmayuddha then you would enjoy the earthly kingdom. Therefore, get up with a vow to war (Bg-02/37). Dharmayuddha happens for opening the door of svarga. Thus fighting or doing hiṃsā is also accepted for upholding social order or dharma in the Bhagavadgītā. Such type of hiṃsā is considered as moral hiṃsā and that is why it would be granted in our ethics. P-6   </vt:lpstr>
      <vt:lpstr>          The concept of svadharma and paradharma   Performing other’s varṇa duty is called paradharma.  In this regard, Arjuna was instructed as it is better to do his svadharma, even though faultily, than performing paradharma perfectly.   It leads that Arjuna should perform his svadharma whether it might be small or big. We know that there is some defect in every action. There is no perfect action in this world. So, if a man of one varṇa wants to perform his svadharma, it means that there is also some defect in his varṇadharma.   That is why Lord Kṛṣṇa holds that “Every endeavor is covered by some fault, just as fire is covered by smoke. Therefore one should not give up the work born of his nature, o son of Kuntī, even if such work is full of fault” (Bg-18,/48 ). By performing it one may not incur sin.    P-7  </vt:lpstr>
      <vt:lpstr>                The concept of Svadharma and Sādhāraṇadharma   Sādhraṇadharma is common to all varṇas. It is a general duty for all. It means that there is no barrier of varṇa for doing Sdhāraṇadharma. It means that all varṇas are bound to perform sādhārana-dharma for humanity. Manusmṛti itself is presenting ten sādhāraṇa dharmas such as steadfastness, forgiveness, application (dama), repression of the sensibility and sensuous appetites, non-appropriation, wisdom, learning, veracity, and restraint of anger. Some other sāstras mention some dharmas as sādhāraṇadharmas. These are satya, ahiṃsā, hospitality, compassion, etc. However, according to the Bhagavadgītᾱ, at the time of a possible conflict between svadharma and sᾱdhᾱraṇadharma, svadharma is to prevail over the sādhārana-dharma.  It means that at the time of a possible conflict among the varnas, a person can do hiṃsᾱ to any creature for performing one’s svadharma to maintain world-order that is created by Supreme being. It means that a kṣatriya should not do hiṃsᾱ to anyone in general situation, but at the time of war, he is permitted to do hiṃsᾱ to establish social peace and social order.   P-8 </vt:lpstr>
      <vt:lpstr>            svadharma for lokasaṁgraha  The concept of svadharma is not the only plea to get Mokṣa. It is mixed with an egoistic desireless manner. In this regard, Lord Kṛṣṇa instructed Arjuna that one should not do one’s prescribed action with a narrow egoistic attachment of his son, wife, home, etc.  It means that one should not perform one’s svadharma for one’s gain. It leads that one has to rise beyond the circle of ‘I's. For Bhagavadgītᾱ, if one performs one’s action without an attachment of one’s wife, son, father, etc. then one performs one’s action for lokasaṁgraha. Lokasaṁgraha means the welfare of the world.  Thus doing action with non-attachment of personal gain and doing action for lokasaṁgraha are the same things in the Bhagavadgītᾱ. For Lord Kṛṣṇa, only learned person can do action for lokasaṁgraha without any attachment. (Bg3/25) p-9</vt:lpstr>
      <vt:lpstr>Concluding remarks  We can say from the above discussion that the concept of svadharma plays a significant role to maintain social order. The four varṇas are not created based on birth, rather these are created based on guṇas and karmas. So, we should remember that when we treat the varṇa system based on birth then we go in a wrong way. However, it is difficult to determine varṇadharma based on guṇa and karma in the present era. For Bhagavadgītā, one is bound to do one’s svadharma. However, it is not the only plea to do moral action. It is mixed with the concept of lokasaṁgraha. Thus the concept of svadharma is an integral part of the moral action of the Bhagavadgītā.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svadharma of the Bhagavadgītᾱ  Dr. Arun Kr. Chowdhury Assistant Professor Department of Philosophy Raiganj University West Bengal</dc:title>
  <dc:creator>Arun Da</dc:creator>
  <cp:lastModifiedBy>Home</cp:lastModifiedBy>
  <cp:revision>65</cp:revision>
  <dcterms:created xsi:type="dcterms:W3CDTF">2021-11-06T05:42:07Z</dcterms:created>
  <dcterms:modified xsi:type="dcterms:W3CDTF">2021-12-11T17:15:11Z</dcterms:modified>
</cp:coreProperties>
</file>