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2"/>
  </p:notesMasterIdLst>
  <p:sldIdLst>
    <p:sldId id="256" r:id="rId2"/>
    <p:sldId id="257" r:id="rId3"/>
    <p:sldId id="258" r:id="rId4"/>
    <p:sldId id="272" r:id="rId5"/>
    <p:sldId id="273" r:id="rId6"/>
    <p:sldId id="259" r:id="rId7"/>
    <p:sldId id="260" r:id="rId8"/>
    <p:sldId id="274" r:id="rId9"/>
    <p:sldId id="261" r:id="rId10"/>
    <p:sldId id="262" r:id="rId11"/>
    <p:sldId id="263" r:id="rId12"/>
    <p:sldId id="264" r:id="rId13"/>
    <p:sldId id="265" r:id="rId14"/>
    <p:sldId id="266" r:id="rId15"/>
    <p:sldId id="267" r:id="rId16"/>
    <p:sldId id="268" r:id="rId17"/>
    <p:sldId id="269" r:id="rId18"/>
    <p:sldId id="270" r:id="rId19"/>
    <p:sldId id="271" r:id="rId20"/>
    <p:sldId id="275" r:id="rId21"/>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48" d="100"/>
          <a:sy n="48" d="100"/>
        </p:scale>
        <p:origin x="-2346" y="-90"/>
      </p:cViewPr>
      <p:guideLst>
        <p:guide orient="horz" pos="3120"/>
        <p:guide pos="2160"/>
      </p:guideLst>
    </p:cSldViewPr>
  </p:slideViewPr>
  <p:outlineViewPr>
    <p:cViewPr>
      <p:scale>
        <a:sx n="33" d="100"/>
        <a:sy n="33" d="100"/>
      </p:scale>
      <p:origin x="0" y="3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885684-E34E-41FB-875B-D62581BDD889}" type="datetimeFigureOut">
              <a:rPr lang="en-US" smtClean="0"/>
              <a:pPr/>
              <a:t>12/11/2021</a:t>
            </a:fld>
            <a:endParaRPr lang="en-IN"/>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5BEC29-A56F-4AB9-B870-3A0F70B66F26}" type="slidenum">
              <a:rPr lang="en-IN" smtClean="0"/>
              <a:pPr/>
              <a:t>‹#›</a:t>
            </a:fld>
            <a:endParaRPr lang="en-IN"/>
          </a:p>
        </p:txBody>
      </p:sp>
    </p:spTree>
    <p:extLst>
      <p:ext uri="{BB962C8B-B14F-4D97-AF65-F5344CB8AC3E}">
        <p14:creationId xmlns:p14="http://schemas.microsoft.com/office/powerpoint/2010/main" xmlns="" val="491267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1550" y="685800"/>
            <a:ext cx="2374900"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B5BEC29-A56F-4AB9-B870-3A0F70B66F26}" type="slidenum">
              <a:rPr lang="en-IN" smtClean="0"/>
              <a:pPr/>
              <a:t>1</a:t>
            </a:fld>
            <a:endParaRPr lang="en-IN"/>
          </a:p>
        </p:txBody>
      </p:sp>
    </p:spTree>
    <p:extLst>
      <p:ext uri="{BB962C8B-B14F-4D97-AF65-F5344CB8AC3E}">
        <p14:creationId xmlns:p14="http://schemas.microsoft.com/office/powerpoint/2010/main" xmlns="" val="567630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5B5BEC29-A56F-4AB9-B870-3A0F70B66F26}" type="slidenum">
              <a:rPr lang="en-IN" smtClean="0"/>
              <a:pPr/>
              <a:t>7</a:t>
            </a:fld>
            <a:endParaRPr lang="en-IN"/>
          </a:p>
        </p:txBody>
      </p:sp>
    </p:spTree>
    <p:extLst>
      <p:ext uri="{BB962C8B-B14F-4D97-AF65-F5344CB8AC3E}">
        <p14:creationId xmlns:p14="http://schemas.microsoft.com/office/powerpoint/2010/main" xmlns="" val="4111927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400050" y="1981200"/>
            <a:ext cx="5888736" cy="264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00050" y="4663441"/>
            <a:ext cx="5891022" cy="2531533"/>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8AC39BE-F058-4854-881E-E511A831CBB5}" type="datetimeFigureOut">
              <a:rPr lang="en-US" smtClean="0"/>
              <a:pPr/>
              <a:t>12/11/2021</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521A05FC-019A-4DA0-A01B-F4F8300AC3A2}"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AC39BE-F058-4854-881E-E511A831CBB5}" type="datetimeFigureOut">
              <a:rPr lang="en-US" smtClean="0"/>
              <a:pPr/>
              <a:t>12/11/2021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1A05FC-019A-4DA0-A01B-F4F8300AC3A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320802"/>
            <a:ext cx="1543050" cy="752810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1320802"/>
            <a:ext cx="4514850" cy="752810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AC39BE-F058-4854-881E-E511A831CBB5}" type="datetimeFigureOut">
              <a:rPr lang="en-US" smtClean="0"/>
              <a:pPr/>
              <a:t>12/11/2021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1A05FC-019A-4DA0-A01B-F4F8300AC3A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AC39BE-F058-4854-881E-E511A831CBB5}" type="datetimeFigureOut">
              <a:rPr lang="en-US" smtClean="0"/>
              <a:pPr/>
              <a:t>12/11/2021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1A05FC-019A-4DA0-A01B-F4F8300AC3A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7764" y="1901952"/>
            <a:ext cx="5829300" cy="196799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7764" y="3906737"/>
            <a:ext cx="5829300" cy="2180695"/>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8AC39BE-F058-4854-881E-E511A831CBB5}" type="datetimeFigureOut">
              <a:rPr lang="en-US" smtClean="0"/>
              <a:pPr/>
              <a:t>12/11/2021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1A05FC-019A-4DA0-A01B-F4F8300AC3A2}"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1017016"/>
            <a:ext cx="6172200" cy="1651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342900" y="2773456"/>
            <a:ext cx="3028950" cy="640588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486150" y="2773456"/>
            <a:ext cx="3028950" cy="640588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AC39BE-F058-4854-881E-E511A831CBB5}" type="datetimeFigureOut">
              <a:rPr lang="en-US" smtClean="0"/>
              <a:pPr/>
              <a:t>12/11/2021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21A05FC-019A-4DA0-A01B-F4F8300AC3A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1017016"/>
            <a:ext cx="6172200" cy="1651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2679803"/>
            <a:ext cx="3030141" cy="952397"/>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3769" y="2686317"/>
            <a:ext cx="3031331" cy="94588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3632200"/>
            <a:ext cx="3030141" cy="5554929"/>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483769" y="3632200"/>
            <a:ext cx="3031331" cy="5554929"/>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8AC39BE-F058-4854-881E-E511A831CBB5}" type="datetimeFigureOut">
              <a:rPr lang="en-US" smtClean="0"/>
              <a:pPr/>
              <a:t>12/11/2021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21A05FC-019A-4DA0-A01B-F4F8300AC3A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1017016"/>
            <a:ext cx="6229350" cy="1651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8AC39BE-F058-4854-881E-E511A831CBB5}" type="datetimeFigureOut">
              <a:rPr lang="en-US" smtClean="0"/>
              <a:pPr/>
              <a:t>12/11/2021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21A05FC-019A-4DA0-A01B-F4F8300AC3A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AC39BE-F058-4854-881E-E511A831CBB5}" type="datetimeFigureOut">
              <a:rPr lang="en-US" smtClean="0"/>
              <a:pPr/>
              <a:t>12/11/2021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21A05FC-019A-4DA0-A01B-F4F8300AC3A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742953"/>
            <a:ext cx="2057400" cy="1678517"/>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14350" y="2421467"/>
            <a:ext cx="2057400" cy="6604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681287" y="2421467"/>
            <a:ext cx="3833813" cy="6604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AC39BE-F058-4854-881E-E511A831CBB5}" type="datetimeFigureOut">
              <a:rPr lang="en-US" smtClean="0"/>
              <a:pPr/>
              <a:t>12/11/2021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21A05FC-019A-4DA0-A01B-F4F8300AC3A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2374315" y="1600556"/>
            <a:ext cx="3943350" cy="59436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6003101" y="7741889"/>
            <a:ext cx="116586" cy="22453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457200" y="1700106"/>
            <a:ext cx="1659636" cy="2286008"/>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457200" y="4086023"/>
            <a:ext cx="1657350" cy="3147907"/>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AC39BE-F058-4854-881E-E511A831CBB5}" type="datetimeFigureOut">
              <a:rPr lang="en-US" smtClean="0"/>
              <a:pPr/>
              <a:t>12/11/2021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6057900" y="9181395"/>
            <a:ext cx="457200" cy="527403"/>
          </a:xfrm>
        </p:spPr>
        <p:txBody>
          <a:bodyPr/>
          <a:lstStyle/>
          <a:p>
            <a:fld id="{521A05FC-019A-4DA0-A01B-F4F8300AC3A2}" type="slidenum">
              <a:rPr lang="en-IN" smtClean="0"/>
              <a:pPr/>
              <a:t>‹#›</a:t>
            </a:fld>
            <a:endParaRPr lang="en-IN"/>
          </a:p>
        </p:txBody>
      </p:sp>
      <p:sp>
        <p:nvSpPr>
          <p:cNvPr id="3" name="Picture Placeholder 2"/>
          <p:cNvSpPr>
            <a:spLocks noGrp="1"/>
          </p:cNvSpPr>
          <p:nvPr>
            <p:ph type="pic" idx="1"/>
          </p:nvPr>
        </p:nvSpPr>
        <p:spPr>
          <a:xfrm rot="420000">
            <a:off x="2614345" y="1732636"/>
            <a:ext cx="3463290" cy="56794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7144" y="8401756"/>
            <a:ext cx="6872288" cy="1504244"/>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3286125" y="8984193"/>
            <a:ext cx="3571875" cy="92180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7144" y="-10319"/>
            <a:ext cx="6872288" cy="1504244"/>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3286125" y="-10318"/>
            <a:ext cx="3571875" cy="92180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342900" y="1017016"/>
            <a:ext cx="6172200" cy="1651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342900" y="2795693"/>
            <a:ext cx="6172200" cy="633984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342900" y="9181395"/>
            <a:ext cx="1600200" cy="52740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8AC39BE-F058-4854-881E-E511A831CBB5}" type="datetimeFigureOut">
              <a:rPr lang="en-US" smtClean="0"/>
              <a:pPr/>
              <a:t>12/11/2021</a:t>
            </a:fld>
            <a:endParaRPr lang="en-IN"/>
          </a:p>
        </p:txBody>
      </p:sp>
      <p:sp>
        <p:nvSpPr>
          <p:cNvPr id="22" name="Footer Placeholder 21"/>
          <p:cNvSpPr>
            <a:spLocks noGrp="1"/>
          </p:cNvSpPr>
          <p:nvPr>
            <p:ph type="ftr" sz="quarter" idx="3"/>
          </p:nvPr>
        </p:nvSpPr>
        <p:spPr>
          <a:xfrm>
            <a:off x="2000250" y="9181395"/>
            <a:ext cx="2514600" cy="52740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5943600" y="9181395"/>
            <a:ext cx="571500" cy="52740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21A05FC-019A-4DA0-A01B-F4F8300AC3A2}" type="slidenum">
              <a:rPr lang="en-IN" smtClean="0"/>
              <a:pPr/>
              <a:t>‹#›</a:t>
            </a:fld>
            <a:endParaRPr lang="en-IN"/>
          </a:p>
        </p:txBody>
      </p:sp>
      <p:grpSp>
        <p:nvGrpSpPr>
          <p:cNvPr id="2" name="Group 1"/>
          <p:cNvGrpSpPr/>
          <p:nvPr/>
        </p:nvGrpSpPr>
        <p:grpSpPr>
          <a:xfrm>
            <a:off x="-14263" y="292367"/>
            <a:ext cx="6885411" cy="93776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672" y="2216696"/>
            <a:ext cx="6363788" cy="7051600"/>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Dr. </a:t>
            </a:r>
            <a:r>
              <a:rPr lang="en-US" dirty="0" err="1" smtClean="0">
                <a:latin typeface="Times New Roman" pitchFamily="18" charset="0"/>
                <a:cs typeface="Times New Roman" pitchFamily="18" charset="0"/>
              </a:rPr>
              <a:t>Bhaskar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Jha</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Dept. of Philosophy</a:t>
            </a:r>
            <a:br>
              <a:rPr lang="en-US" dirty="0" smtClean="0">
                <a:latin typeface="Times New Roman" pitchFamily="18" charset="0"/>
                <a:cs typeface="Times New Roman" pitchFamily="18" charset="0"/>
              </a:rPr>
            </a:br>
            <a:r>
              <a:rPr lang="en-US" dirty="0" err="1" smtClean="0">
                <a:latin typeface="Times New Roman" pitchFamily="18" charset="0"/>
                <a:cs typeface="Times New Roman" pitchFamily="18" charset="0"/>
              </a:rPr>
              <a:t>Raiganj</a:t>
            </a:r>
            <a:r>
              <a:rPr lang="en-US" dirty="0" smtClean="0">
                <a:latin typeface="Times New Roman" pitchFamily="18" charset="0"/>
                <a:cs typeface="Times New Roman" pitchFamily="18" charset="0"/>
              </a:rPr>
              <a:t> University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Title of the topic: Indian concept of </a:t>
            </a:r>
            <a:r>
              <a:rPr lang="en-US" dirty="0">
                <a:latin typeface="Times New Roman" pitchFamily="18" charset="0"/>
                <a:cs typeface="Times New Roman" pitchFamily="18" charset="0"/>
              </a:rPr>
              <a:t>m</a:t>
            </a:r>
            <a:r>
              <a:rPr lang="en-US" dirty="0" smtClean="0">
                <a:latin typeface="Times New Roman" pitchFamily="18" charset="0"/>
                <a:cs typeface="Times New Roman" pitchFamily="18" charset="0"/>
              </a:rPr>
              <a:t>orality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 G. Semester</a:t>
            </a:r>
            <a:r>
              <a:rPr lang="en-US" dirty="0">
                <a:latin typeface="Times New Roman" pitchFamily="18" charset="0"/>
                <a:cs typeface="Times New Roman" pitchFamily="18" charset="0"/>
              </a:rPr>
              <a:t>: 1</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Course code:1203</a:t>
            </a:r>
            <a:br>
              <a:rPr lang="en-US" dirty="0" smtClean="0">
                <a:latin typeface="Times New Roman" pitchFamily="18" charset="0"/>
                <a:cs typeface="Times New Roman" pitchFamily="18" charset="0"/>
              </a:rPr>
            </a:b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85728" y="2381232"/>
            <a:ext cx="6215106"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32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The concepts of </a:t>
            </a:r>
            <a:r>
              <a:rPr kumimoji="0" lang="en-US" altLang="zh-CN" sz="3200" b="1"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Ŗju</a:t>
            </a:r>
            <a:r>
              <a:rPr kumimoji="0" lang="en-US" altLang="zh-CN" sz="32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and </a:t>
            </a:r>
            <a:r>
              <a:rPr kumimoji="0" lang="en-US" altLang="zh-CN" sz="3200" b="1"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Vṛjan</a:t>
            </a:r>
            <a:r>
              <a:rPr kumimoji="0" lang="en-US" altLang="zh-CN" sz="32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r>
              <a:rPr kumimoji="0" lang="en-US" altLang="zh-CN" sz="3200" b="1"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Śreya</a:t>
            </a:r>
            <a:r>
              <a:rPr kumimoji="0" lang="en-US" altLang="zh-CN" sz="32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and </a:t>
            </a:r>
            <a:r>
              <a:rPr kumimoji="0" lang="en-US" altLang="zh-CN" sz="3200" b="1"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Preya</a:t>
            </a:r>
            <a:r>
              <a:rPr kumimoji="0" lang="en-US" altLang="zh-CN" sz="32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 </a:t>
            </a:r>
            <a:r>
              <a:rPr kumimoji="0" lang="en-US" altLang="zh-CN" sz="3200" b="0"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It may be said that the senses of ‘right’ and ‘wrong’ or the sense of ‘morality’ was originated in India from the Vedic concepts of ‘</a:t>
            </a:r>
            <a:r>
              <a:rPr kumimoji="0" lang="en-US" altLang="zh-CN" sz="3200" b="0" i="1" u="none" strike="noStrike" cap="none" normalizeH="0" baseline="0" dirty="0" err="1" smtClean="0">
                <a:ln>
                  <a:noFill/>
                </a:ln>
                <a:solidFill>
                  <a:srgbClr val="000000"/>
                </a:solidFill>
                <a:effectLst/>
                <a:latin typeface="Times New Roman" pitchFamily="18" charset="0"/>
                <a:ea typeface="SimSun" pitchFamily="2" charset="-122"/>
                <a:cs typeface="Times New Roman" pitchFamily="18" charset="0"/>
              </a:rPr>
              <a:t>Ṛju</a:t>
            </a:r>
            <a:r>
              <a:rPr kumimoji="0" lang="en-US" altLang="zh-CN" sz="3200" b="0"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or straight and ‘</a:t>
            </a:r>
            <a:r>
              <a:rPr kumimoji="0" lang="en-US" altLang="zh-CN" sz="3200" b="0" i="1" u="none" strike="noStrike" cap="none" normalizeH="0" baseline="0" dirty="0" err="1" smtClean="0">
                <a:ln>
                  <a:noFill/>
                </a:ln>
                <a:solidFill>
                  <a:srgbClr val="000000"/>
                </a:solidFill>
                <a:effectLst/>
                <a:latin typeface="Times New Roman" pitchFamily="18" charset="0"/>
                <a:ea typeface="SimSun" pitchFamily="2" charset="-122"/>
                <a:cs typeface="Times New Roman" pitchFamily="18" charset="0"/>
              </a:rPr>
              <a:t>Vṛjan</a:t>
            </a:r>
            <a:r>
              <a:rPr kumimoji="0" lang="en-US" altLang="zh-CN" sz="3200" b="0"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or crooked. The </a:t>
            </a:r>
            <a:r>
              <a:rPr kumimoji="0" lang="en-US" altLang="zh-CN" sz="3200" b="0" i="0" u="none" strike="noStrike" cap="none" normalizeH="0" baseline="0" dirty="0" err="1" smtClean="0">
                <a:ln>
                  <a:noFill/>
                </a:ln>
                <a:solidFill>
                  <a:srgbClr val="000000"/>
                </a:solidFill>
                <a:effectLst/>
                <a:latin typeface="Times New Roman" pitchFamily="18" charset="0"/>
                <a:ea typeface="SimSun" pitchFamily="2" charset="-122"/>
                <a:cs typeface="Times New Roman" pitchFamily="18" charset="0"/>
              </a:rPr>
              <a:t>Upanisadic</a:t>
            </a:r>
            <a:r>
              <a:rPr kumimoji="0" lang="en-US" altLang="zh-CN" sz="3200" b="0"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concepts ‘</a:t>
            </a:r>
            <a:r>
              <a:rPr kumimoji="0" lang="en-US" altLang="zh-CN" sz="3200" b="0" i="1" u="none" strike="noStrike" cap="none" normalizeH="0" baseline="0" dirty="0" err="1" smtClean="0">
                <a:ln>
                  <a:noFill/>
                </a:ln>
                <a:solidFill>
                  <a:srgbClr val="000000"/>
                </a:solidFill>
                <a:effectLst/>
                <a:latin typeface="Times New Roman" pitchFamily="18" charset="0"/>
                <a:ea typeface="SimSun" pitchFamily="2" charset="-122"/>
                <a:cs typeface="Times New Roman" pitchFamily="18" charset="0"/>
              </a:rPr>
              <a:t>Śreyaḥ</a:t>
            </a:r>
            <a:r>
              <a:rPr kumimoji="0" lang="en-US" altLang="zh-CN" sz="3200" b="0"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or desirable and ‘</a:t>
            </a:r>
            <a:r>
              <a:rPr kumimoji="0" lang="en-US" altLang="zh-CN" sz="3200" b="0" i="1" u="none" strike="noStrike" cap="none" normalizeH="0" baseline="0" dirty="0" err="1" smtClean="0">
                <a:ln>
                  <a:noFill/>
                </a:ln>
                <a:solidFill>
                  <a:srgbClr val="000000"/>
                </a:solidFill>
                <a:effectLst/>
                <a:latin typeface="Times New Roman" pitchFamily="18" charset="0"/>
                <a:ea typeface="SimSun" pitchFamily="2" charset="-122"/>
                <a:cs typeface="Times New Roman" pitchFamily="18" charset="0"/>
              </a:rPr>
              <a:t>Preyaḥ</a:t>
            </a:r>
            <a:r>
              <a:rPr kumimoji="0" lang="en-US" altLang="zh-CN" sz="3200" b="0"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or pleasurable also helped to originate the senses of right and wrong.</a:t>
            </a:r>
            <a:r>
              <a:rPr kumimoji="0" lang="en-US" altLang="zh-CN" sz="3200" b="0" i="0" u="none" strike="noStrike" cap="none" normalizeH="0" baseline="0" dirty="0" smtClean="0">
                <a:ln>
                  <a:noFill/>
                </a:ln>
                <a:solidFill>
                  <a:srgbClr val="000000"/>
                </a:solidFill>
                <a:effectLst/>
                <a:latin typeface="Calibri" pitchFamily="34" charset="0"/>
                <a:ea typeface="SimSun" pitchFamily="2" charset="-122"/>
                <a:cs typeface="Calibri" pitchFamily="34" charset="0"/>
              </a:rPr>
              <a:t> </a:t>
            </a:r>
            <a:endParaRPr kumimoji="0" lang="en-US" altLang="zh-CN"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8" y="2381232"/>
            <a:ext cx="6286544" cy="5016758"/>
          </a:xfrm>
          <a:prstGeom prst="rect">
            <a:avLst/>
          </a:prstGeom>
        </p:spPr>
        <p:txBody>
          <a:bodyPr wrap="square">
            <a:spAutoFit/>
          </a:bodyPr>
          <a:lstStyle/>
          <a:p>
            <a:pPr algn="just"/>
            <a:r>
              <a:rPr lang="en-IN" sz="3200" b="1" dirty="0">
                <a:latin typeface="Times New Roman" pitchFamily="18" charset="0"/>
                <a:cs typeface="Times New Roman" pitchFamily="18" charset="0"/>
              </a:rPr>
              <a:t>Concept of </a:t>
            </a:r>
            <a:r>
              <a:rPr lang="en-IN" sz="3200" b="1" i="1" dirty="0" smtClean="0">
                <a:latin typeface="Times New Roman" pitchFamily="18" charset="0"/>
                <a:cs typeface="Times New Roman" pitchFamily="18" charset="0"/>
              </a:rPr>
              <a:t>Dharma</a:t>
            </a:r>
            <a:r>
              <a:rPr lang="en-IN" sz="3200" b="1" dirty="0" smtClean="0">
                <a:latin typeface="Times New Roman" pitchFamily="18" charset="0"/>
                <a:cs typeface="Times New Roman" pitchFamily="18" charset="0"/>
              </a:rPr>
              <a:t>: </a:t>
            </a:r>
            <a:r>
              <a:rPr lang="en-IN" sz="3200" dirty="0">
                <a:latin typeface="Times New Roman" pitchFamily="18" charset="0"/>
                <a:cs typeface="Times New Roman" pitchFamily="18" charset="0"/>
              </a:rPr>
              <a:t>It is believed that </a:t>
            </a:r>
            <a:r>
              <a:rPr lang="en-IN" sz="3200" i="1" dirty="0">
                <a:latin typeface="Times New Roman" pitchFamily="18" charset="0"/>
                <a:cs typeface="Times New Roman" pitchFamily="18" charset="0"/>
              </a:rPr>
              <a:t>dharma</a:t>
            </a:r>
            <a:r>
              <a:rPr lang="en-IN" sz="3200" dirty="0">
                <a:latin typeface="Times New Roman" pitchFamily="18" charset="0"/>
                <a:cs typeface="Times New Roman" pitchFamily="18" charset="0"/>
              </a:rPr>
              <a:t> upholds the universe from within. In Indian tradition, </a:t>
            </a:r>
            <a:r>
              <a:rPr lang="en-IN" sz="3200" i="1" dirty="0">
                <a:latin typeface="Times New Roman" pitchFamily="18" charset="0"/>
                <a:cs typeface="Times New Roman" pitchFamily="18" charset="0"/>
              </a:rPr>
              <a:t>dharma</a:t>
            </a:r>
            <a:r>
              <a:rPr lang="en-IN" sz="3200" dirty="0">
                <a:latin typeface="Times New Roman" pitchFamily="18" charset="0"/>
                <a:cs typeface="Times New Roman" pitchFamily="18" charset="0"/>
              </a:rPr>
              <a:t> represents the moral law of the universe. The moral life of man is regulated by this moral law. Most of the Indians accept that we are bound to adopt the life of morality because </a:t>
            </a:r>
            <a:r>
              <a:rPr lang="en-IN" sz="3200" i="1" dirty="0">
                <a:latin typeface="Times New Roman" pitchFamily="18" charset="0"/>
                <a:cs typeface="Times New Roman" pitchFamily="18" charset="0"/>
              </a:rPr>
              <a:t>dharma</a:t>
            </a:r>
            <a:r>
              <a:rPr lang="en-IN" sz="3200" dirty="0">
                <a:latin typeface="Times New Roman" pitchFamily="18" charset="0"/>
                <a:cs typeface="Times New Roman" pitchFamily="18" charset="0"/>
              </a:rPr>
              <a:t> as moral law upholds the universe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85728" y="2595546"/>
            <a:ext cx="6286544"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buFontTx/>
              <a:buChar char="•"/>
            </a:pP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Subjective and objective ethics</a:t>
            </a:r>
            <a:r>
              <a:rPr lang="en-US" sz="3200" b="1" dirty="0" smtClean="0">
                <a:latin typeface="Times New Roman" pitchFamily="18" charset="0"/>
                <a:ea typeface="Times New Roman" pitchFamily="18" charset="0"/>
                <a:cs typeface="Times New Roman" pitchFamily="18" charset="0"/>
              </a:rPr>
              <a:t>: </a:t>
            </a:r>
            <a:r>
              <a:rPr lang="en-US" sz="3200" dirty="0" smtClean="0"/>
              <a:t>S.K. </a:t>
            </a:r>
            <a:r>
              <a:rPr lang="en-US" sz="3200" dirty="0" err="1" smtClean="0"/>
              <a:t>Maitra</a:t>
            </a:r>
            <a:r>
              <a:rPr lang="en-US" sz="3200" dirty="0" smtClean="0"/>
              <a:t> talked about the presence of both subjective and objective ethics in India. Objective ethics deals with the questions of morality in relation to other members of the society. So it is also called social ethics. On the other hand, subjective ethics deals with the questions of morality in relation to oneself. </a:t>
            </a: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4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14290" y="1523976"/>
            <a:ext cx="628654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3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Self-control : </a:t>
            </a:r>
            <a:r>
              <a:rPr kumimoji="0" lang="en-US" sz="36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It is believed that the life of every man is worthy. All man has some duties. They should follow some traits of character. Man should control his sense- organs and mind so that he can</a:t>
            </a:r>
            <a:r>
              <a:rPr kumimoji="0" lang="en-US" sz="360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36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attain the higher values of life</a:t>
            </a:r>
            <a:r>
              <a:rPr kumimoji="0" lang="en-US" sz="360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540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14290" y="2809860"/>
            <a:ext cx="6357982"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Morality of doing and being  : </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a:t>
            </a: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n India, we find both the morality of doing and morality of being</a:t>
            </a:r>
            <a:r>
              <a:rPr kumimoji="0" lang="en-US" sz="3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The morality of doing prescribes us to do certain acts and not to do certain other acts. On the other hand, morality of being teaches us about virtues and sins.</a:t>
            </a:r>
            <a:endParaRPr kumimoji="0" lang="en-US" sz="4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604" y="1881166"/>
            <a:ext cx="6143668" cy="6186309"/>
          </a:xfrm>
          <a:prstGeom prst="rect">
            <a:avLst/>
          </a:prstGeom>
        </p:spPr>
        <p:txBody>
          <a:bodyPr wrap="square">
            <a:spAutoFit/>
          </a:bodyPr>
          <a:lstStyle/>
          <a:p>
            <a:pPr algn="just"/>
            <a:r>
              <a:rPr lang="en-IN" sz="3600" b="1" dirty="0"/>
              <a:t>Social and individual morality  : </a:t>
            </a:r>
            <a:r>
              <a:rPr lang="en-IN" sz="3600" dirty="0"/>
              <a:t>The inner being or character of a person is formed through the actions which he performs continuously, whether these actions may be virtuous or sinful. Social morality is concerned with the actions that are performed by an individual in reference to the other members of the society.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357166" y="1"/>
            <a:ext cx="6143668" cy="89562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32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Critics’ opinion : </a:t>
            </a:r>
            <a:r>
              <a:rPr kumimoji="0" lang="en-US" altLang="zh-CN" sz="3200" b="0"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Critics think that morality is </a:t>
            </a:r>
            <a:r>
              <a:rPr kumimoji="0" lang="en-US" altLang="zh-CN" sz="3200" b="0" i="0" u="none" strike="noStrike" cap="none" normalizeH="0" baseline="0" dirty="0" err="1" smtClean="0">
                <a:ln>
                  <a:noFill/>
                </a:ln>
                <a:solidFill>
                  <a:srgbClr val="000000"/>
                </a:solidFill>
                <a:effectLst/>
                <a:latin typeface="Times New Roman" pitchFamily="18" charset="0"/>
                <a:ea typeface="SimSun" pitchFamily="2" charset="-122"/>
                <a:cs typeface="Times New Roman" pitchFamily="18" charset="0"/>
              </a:rPr>
              <a:t>worthful</a:t>
            </a:r>
            <a:r>
              <a:rPr kumimoji="0" lang="en-US" altLang="zh-CN" sz="3200" b="0"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as it teaches self-sacrifice for others. If one acts only for his own salvation, as Indians do, then it cannot be an example of morality. It can be called as prudence.</a:t>
            </a:r>
            <a:r>
              <a:rPr kumimoji="0" lang="en-US" altLang="zh-CN" sz="32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a:t>
            </a:r>
            <a:r>
              <a:rPr kumimoji="0" lang="en-US" altLang="zh-CN" sz="3200" b="0"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It may be called</a:t>
            </a:r>
            <a:r>
              <a:rPr kumimoji="0" lang="en-US" altLang="zh-CN" sz="32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a:t>
            </a:r>
            <a:r>
              <a:rPr kumimoji="0" lang="en-US" altLang="zh-CN" sz="3200" b="0"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individual morality</a:t>
            </a:r>
            <a:r>
              <a:rPr kumimoji="0" lang="en-US" altLang="zh-CN" sz="32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a:t>
            </a:r>
            <a:r>
              <a:rPr kumimoji="0" lang="en-US" altLang="zh-CN" sz="3200" b="0"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Social morality gives emphasis on the duties and obligations towards others. The critics say that as non-violence or </a:t>
            </a:r>
            <a:r>
              <a:rPr kumimoji="0" lang="en-US" altLang="zh-CN" sz="3200" b="0" i="1" u="none" strike="noStrike" cap="none" normalizeH="0" baseline="0" dirty="0" err="1" smtClean="0">
                <a:ln>
                  <a:noFill/>
                </a:ln>
                <a:solidFill>
                  <a:srgbClr val="000000"/>
                </a:solidFill>
                <a:effectLst/>
                <a:latin typeface="Times New Roman" pitchFamily="18" charset="0"/>
                <a:ea typeface="SimSun" pitchFamily="2" charset="-122"/>
                <a:cs typeface="Times New Roman" pitchFamily="18" charset="0"/>
              </a:rPr>
              <a:t>ahiṁsā</a:t>
            </a:r>
            <a:r>
              <a:rPr kumimoji="0" lang="en-US" altLang="zh-CN" sz="3200" b="0"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compassion for others are concerned with one’s fellow beings, so these have social implications. But </a:t>
            </a:r>
            <a:r>
              <a:rPr kumimoji="0" lang="en-US" altLang="zh-CN" sz="3200" b="0" i="1" u="none" strike="noStrike" cap="none" normalizeH="0" baseline="0" dirty="0" err="1" smtClean="0">
                <a:ln>
                  <a:noFill/>
                </a:ln>
                <a:solidFill>
                  <a:srgbClr val="000000"/>
                </a:solidFill>
                <a:effectLst/>
                <a:latin typeface="Times New Roman" pitchFamily="18" charset="0"/>
                <a:ea typeface="SimSun" pitchFamily="2" charset="-122"/>
                <a:cs typeface="Times New Roman" pitchFamily="18" charset="0"/>
              </a:rPr>
              <a:t>āsana</a:t>
            </a:r>
            <a:r>
              <a:rPr kumimoji="0" lang="en-US" altLang="zh-CN" sz="32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a:t>
            </a:r>
            <a:r>
              <a:rPr kumimoji="0" lang="en-US" altLang="zh-CN" sz="3200" b="0" i="1" u="none" strike="noStrike" cap="none" normalizeH="0" baseline="0" dirty="0" err="1" smtClean="0">
                <a:ln>
                  <a:noFill/>
                </a:ln>
                <a:solidFill>
                  <a:srgbClr val="000000"/>
                </a:solidFill>
                <a:effectLst/>
                <a:latin typeface="Times New Roman" pitchFamily="18" charset="0"/>
                <a:ea typeface="SimSun" pitchFamily="2" charset="-122"/>
                <a:cs typeface="Times New Roman" pitchFamily="18" charset="0"/>
              </a:rPr>
              <a:t>prāņāyām</a:t>
            </a:r>
            <a:r>
              <a:rPr kumimoji="0" lang="en-US" altLang="zh-CN" sz="32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a:t>
            </a:r>
            <a:r>
              <a:rPr kumimoji="0" lang="en-US" altLang="zh-CN" sz="3200" b="0" i="1" u="none" strike="noStrike" cap="none" normalizeH="0" baseline="0" dirty="0" err="1" smtClean="0">
                <a:ln>
                  <a:noFill/>
                </a:ln>
                <a:solidFill>
                  <a:srgbClr val="000000"/>
                </a:solidFill>
                <a:effectLst/>
                <a:latin typeface="Times New Roman" pitchFamily="18" charset="0"/>
                <a:ea typeface="SimSun" pitchFamily="2" charset="-122"/>
                <a:cs typeface="Times New Roman" pitchFamily="18" charset="0"/>
              </a:rPr>
              <a:t>indriyanigraha</a:t>
            </a:r>
            <a:r>
              <a:rPr kumimoji="0" lang="en-US" altLang="zh-CN" sz="3200" b="0"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etc. have no value in response to others. So, these can neither be called moral, nor immoral</a:t>
            </a:r>
            <a:r>
              <a:rPr kumimoji="0" lang="en-US" altLang="zh-CN" sz="1200" b="0"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a:t>
            </a:r>
            <a:endParaRPr kumimoji="0" lang="en-US" altLang="zh-CN"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500042" y="1523976"/>
            <a:ext cx="607223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buFontTx/>
              <a:buChar char="•"/>
            </a:pP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Reply : </a:t>
            </a:r>
            <a:r>
              <a:rPr kumimoji="0" lang="en-US" sz="36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But such type of criticism against Indian sense of morality is not correct. It is wrong to accept the concept of morality in general sense and the concept of self- sacrifice in the particular sense.</a:t>
            </a:r>
            <a:r>
              <a:rPr lang="en-US" sz="3600" dirty="0" smtClean="0"/>
              <a:t> The basic concern of morality is that man will regulate his lower inclinations and promote these into the higher.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85728" y="1"/>
            <a:ext cx="6286544" cy="90178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Conclusion : </a:t>
            </a:r>
            <a:r>
              <a:rPr lang="en-US" sz="3600" dirty="0">
                <a:latin typeface="Times New Roman" pitchFamily="18" charset="0"/>
                <a:cs typeface="Times New Roman" pitchFamily="18" charset="0"/>
              </a:rPr>
              <a:t> In Indian tradition morality was understood in terms of the mandates of the authority. Here the term ‘authority’ includes the Vedas, the </a:t>
            </a:r>
            <a:r>
              <a:rPr lang="en-US" sz="3600" dirty="0" err="1">
                <a:latin typeface="Times New Roman" pitchFamily="18" charset="0"/>
                <a:cs typeface="Times New Roman" pitchFamily="18" charset="0"/>
              </a:rPr>
              <a:t>Smṛtis</a:t>
            </a:r>
            <a:r>
              <a:rPr lang="en-US" sz="3600" dirty="0">
                <a:latin typeface="Times New Roman" pitchFamily="18" charset="0"/>
                <a:cs typeface="Times New Roman" pitchFamily="18" charset="0"/>
              </a:rPr>
              <a:t> and sometimes wise people also. Though the Buddhists and the </a:t>
            </a:r>
            <a:r>
              <a:rPr lang="en-US" sz="3600" dirty="0" err="1">
                <a:latin typeface="Times New Roman" pitchFamily="18" charset="0"/>
                <a:cs typeface="Times New Roman" pitchFamily="18" charset="0"/>
              </a:rPr>
              <a:t>Jainas</a:t>
            </a:r>
            <a:r>
              <a:rPr lang="en-US" sz="3600" dirty="0">
                <a:latin typeface="Times New Roman" pitchFamily="18" charset="0"/>
                <a:cs typeface="Times New Roman" pitchFamily="18" charset="0"/>
              </a:rPr>
              <a:t> do not accept the authority of the Vedas and the </a:t>
            </a:r>
            <a:r>
              <a:rPr lang="en-US" sz="3600" dirty="0" err="1">
                <a:latin typeface="Times New Roman" pitchFamily="18" charset="0"/>
                <a:cs typeface="Times New Roman" pitchFamily="18" charset="0"/>
              </a:rPr>
              <a:t>Smṛtis</a:t>
            </a:r>
            <a:r>
              <a:rPr lang="en-US" sz="3600" dirty="0">
                <a:latin typeface="Times New Roman" pitchFamily="18" charset="0"/>
                <a:cs typeface="Times New Roman" pitchFamily="18" charset="0"/>
              </a:rPr>
              <a:t>, yet they accept the authority of Buddha and the </a:t>
            </a:r>
            <a:r>
              <a:rPr lang="en-US" sz="3600" dirty="0" err="1">
                <a:latin typeface="Times New Roman" pitchFamily="18" charset="0"/>
                <a:cs typeface="Times New Roman" pitchFamily="18" charset="0"/>
              </a:rPr>
              <a:t>Tirthankaras</a:t>
            </a:r>
            <a:r>
              <a:rPr lang="en-US" sz="3600" dirty="0">
                <a:latin typeface="Times New Roman" pitchFamily="18" charset="0"/>
                <a:cs typeface="Times New Roman" pitchFamily="18" charset="0"/>
              </a:rPr>
              <a:t>’. The action of a person will be regarded as moral if he acts following authority. Otherwise his action will be regarded as immoral.</a:t>
            </a:r>
            <a:endParaRPr kumimoji="0" lang="en-US"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85728" y="0"/>
            <a:ext cx="6286544" cy="65864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Thus we can say that Indian ethics is evolutionary in nature. From time to time the concept of morality was revised here. Here morality means both social and personal obligations. Here authority has given the prime importance to determine what is moral or immoral</a:t>
            </a:r>
            <a:r>
              <a:rPr kumimoji="0" lang="en-US" sz="4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396699"/>
            <a:ext cx="6172200" cy="698649"/>
          </a:xfrm>
        </p:spPr>
        <p:txBody>
          <a:bodyPr>
            <a:normAutofit fontScale="90000"/>
          </a:bodyPr>
          <a:lstStyle/>
          <a:p>
            <a:r>
              <a:rPr lang="en-US" dirty="0" smtClean="0">
                <a:latin typeface="Times New Roman" pitchFamily="18" charset="0"/>
                <a:cs typeface="Times New Roman" pitchFamily="18" charset="0"/>
              </a:rPr>
              <a:t>Introduction</a:t>
            </a:r>
            <a:endParaRPr lang="en-IN" dirty="0">
              <a:latin typeface="Times New Roman" pitchFamily="18" charset="0"/>
              <a:cs typeface="Times New Roman" pitchFamily="18" charset="0"/>
            </a:endParaRPr>
          </a:p>
        </p:txBody>
      </p:sp>
      <p:sp>
        <p:nvSpPr>
          <p:cNvPr id="3" name="Content Placeholder 2"/>
          <p:cNvSpPr>
            <a:spLocks noGrp="1"/>
          </p:cNvSpPr>
          <p:nvPr>
            <p:ph idx="4294967295"/>
          </p:nvPr>
        </p:nvSpPr>
        <p:spPr>
          <a:xfrm>
            <a:off x="0" y="1524000"/>
            <a:ext cx="6572250" cy="7643813"/>
          </a:xfrm>
        </p:spPr>
        <p:txBody>
          <a:bodyPr/>
          <a:lstStyle/>
          <a:p>
            <a:r>
              <a:rPr lang="en-US" dirty="0">
                <a:latin typeface="Times New Roman" pitchFamily="18" charset="0"/>
                <a:cs typeface="Times New Roman" pitchFamily="18" charset="0"/>
              </a:rPr>
              <a:t>It is a fact that we cannot define the term ‘morality’ easily because it has multiple associations. </a:t>
            </a: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Generally the western philosophers think that there is no specific discussion about ethics in Indian philosophy. I think that this view is not correct. We find a lot of references of ethical discussion in Indian philosophy. </a:t>
            </a:r>
            <a:r>
              <a:rPr lang="en-US" dirty="0" smtClean="0">
                <a:latin typeface="Times New Roman" pitchFamily="18" charset="0"/>
                <a:cs typeface="Times New Roman" pitchFamily="18" charset="0"/>
              </a:rPr>
              <a:t>Now I shall explain the Indian concepts about morality.</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341826">
            <a:off x="401448" y="2662312"/>
            <a:ext cx="6169256" cy="3043323"/>
          </a:xfrm>
        </p:spPr>
        <p:txBody>
          <a:bodyPr>
            <a:normAutofit/>
          </a:bodyPr>
          <a:lstStyle/>
          <a:p>
            <a:r>
              <a:rPr lang="en-US" sz="6600" dirty="0" smtClean="0">
                <a:latin typeface="Times New Roman" pitchFamily="18" charset="0"/>
                <a:cs typeface="Times New Roman" pitchFamily="18" charset="0"/>
              </a:rPr>
              <a:t>Thank you</a:t>
            </a:r>
            <a:endParaRPr lang="en-IN" sz="6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90" y="1523976"/>
            <a:ext cx="6357982" cy="7478970"/>
          </a:xfrm>
          <a:prstGeom prst="rect">
            <a:avLst/>
          </a:prstGeom>
        </p:spPr>
        <p:txBody>
          <a:bodyPr wrap="square">
            <a:spAutoFit/>
          </a:bodyPr>
          <a:lstStyle/>
          <a:p>
            <a:pPr algn="just"/>
            <a:r>
              <a:rPr lang="en-US" sz="3200" b="1" u="sng" dirty="0" smtClean="0">
                <a:latin typeface="Times New Roman" pitchFamily="18" charset="0"/>
                <a:cs typeface="Times New Roman" pitchFamily="18" charset="0"/>
              </a:rPr>
              <a:t>Indian  sense of morality </a:t>
            </a:r>
            <a:r>
              <a:rPr lang="en-US" sz="3200" dirty="0" smtClean="0">
                <a:latin typeface="Times New Roman" pitchFamily="18" charset="0"/>
                <a:cs typeface="Times New Roman" pitchFamily="18" charset="0"/>
              </a:rPr>
              <a:t>:  Classical </a:t>
            </a:r>
            <a:r>
              <a:rPr lang="en-US" sz="3200" dirty="0">
                <a:latin typeface="Times New Roman" pitchFamily="18" charset="0"/>
                <a:cs typeface="Times New Roman" pitchFamily="18" charset="0"/>
              </a:rPr>
              <a:t>Indian philosophy accepts morality is an institution of life. Here importance is given on the distinction between ‘what is’ and ‘what ought to be’? </a:t>
            </a:r>
            <a:endParaRPr lang="en-US" sz="3200" dirty="0" smtClean="0">
              <a:latin typeface="Times New Roman" pitchFamily="18" charset="0"/>
              <a:cs typeface="Times New Roman" pitchFamily="18" charset="0"/>
            </a:endParaRPr>
          </a:p>
          <a:p>
            <a:pPr algn="just"/>
            <a:r>
              <a:rPr lang="en-US" sz="3200" b="1" dirty="0" smtClean="0">
                <a:latin typeface="Times New Roman" pitchFamily="18" charset="0"/>
                <a:cs typeface="Times New Roman" pitchFamily="18" charset="0"/>
              </a:rPr>
              <a:t>Presence of soul</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Western philosophers think that due to the presence of reason man is able to distinguish himself from other animals. But Indian philosophers think that such distinction is possible due to the presence of soul or </a:t>
            </a:r>
            <a:r>
              <a:rPr lang="en-US" sz="3200" i="1" dirty="0" err="1">
                <a:latin typeface="Times New Roman" pitchFamily="18" charset="0"/>
                <a:cs typeface="Times New Roman" pitchFamily="18" charset="0"/>
              </a:rPr>
              <a:t>ātman</a:t>
            </a:r>
            <a:r>
              <a:rPr lang="en-US" sz="3200" dirty="0">
                <a:latin typeface="Times New Roman" pitchFamily="18" charset="0"/>
                <a:cs typeface="Times New Roman" pitchFamily="18" charset="0"/>
              </a:rPr>
              <a:t> in man. </a:t>
            </a:r>
            <a:endParaRPr lang="en-US" sz="3200" dirty="0" smtClean="0">
              <a:latin typeface="Times New Roman" pitchFamily="18" charset="0"/>
              <a:cs typeface="Times New Roman" pitchFamily="18" charset="0"/>
            </a:endParaRPr>
          </a:p>
          <a:p>
            <a:pPr algn="just"/>
            <a:r>
              <a:rPr lang="en-US" sz="3200" dirty="0"/>
              <a:t> </a:t>
            </a:r>
            <a:endParaRPr lang="en-IN" sz="3200" dirty="0"/>
          </a:p>
        </p:txBody>
      </p:sp>
      <p:sp>
        <p:nvSpPr>
          <p:cNvPr id="3" name="Rectangle 2"/>
          <p:cNvSpPr/>
          <p:nvPr/>
        </p:nvSpPr>
        <p:spPr>
          <a:xfrm>
            <a:off x="1071546" y="238092"/>
            <a:ext cx="4714908" cy="830997"/>
          </a:xfrm>
          <a:prstGeom prst="rect">
            <a:avLst/>
          </a:prstGeom>
        </p:spPr>
        <p:txBody>
          <a:bodyPr wrap="square">
            <a:spAutoFit/>
          </a:bodyPr>
          <a:lstStyle/>
          <a:p>
            <a:pPr algn="ctr"/>
            <a:r>
              <a:rPr lang="en-US" sz="4800" b="1" u="sng" dirty="0">
                <a:latin typeface="Times New Roman" pitchFamily="18" charset="0"/>
                <a:cs typeface="Times New Roman" pitchFamily="18" charset="0"/>
              </a:rPr>
              <a:t>Explanation</a:t>
            </a:r>
            <a:endParaRPr lang="en-IN"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66" y="309530"/>
            <a:ext cx="6072230" cy="7294305"/>
          </a:xfrm>
          <a:prstGeom prst="rect">
            <a:avLst/>
          </a:prstGeom>
        </p:spPr>
        <p:txBody>
          <a:bodyPr wrap="square">
            <a:spAutoFit/>
          </a:bodyPr>
          <a:lstStyle/>
          <a:p>
            <a:pPr algn="just"/>
            <a:r>
              <a:rPr lang="en-US" sz="3600" dirty="0" smtClean="0">
                <a:latin typeface="Times New Roman" pitchFamily="18" charset="0"/>
                <a:cs typeface="Times New Roman" pitchFamily="18" charset="0"/>
              </a:rPr>
              <a:t>Western philosophers think that morality has a social reference. </a:t>
            </a:r>
            <a:r>
              <a:rPr lang="en-US" sz="3600" b="1" dirty="0" smtClean="0">
                <a:latin typeface="Times New Roman" pitchFamily="18" charset="0"/>
                <a:cs typeface="Times New Roman" pitchFamily="18" charset="0"/>
              </a:rPr>
              <a:t>Kurt </a:t>
            </a:r>
            <a:r>
              <a:rPr lang="en-US" sz="3600" b="1" dirty="0" err="1" smtClean="0">
                <a:latin typeface="Times New Roman" pitchFamily="18" charset="0"/>
                <a:cs typeface="Times New Roman" pitchFamily="18" charset="0"/>
              </a:rPr>
              <a:t>Baier’s</a:t>
            </a:r>
            <a:r>
              <a:rPr lang="en-US" sz="3600" b="1" dirty="0" smtClean="0">
                <a:latin typeface="Times New Roman" pitchFamily="18" charset="0"/>
                <a:cs typeface="Times New Roman" pitchFamily="18" charset="0"/>
              </a:rPr>
              <a:t>  view</a:t>
            </a:r>
            <a:r>
              <a:rPr lang="en-US" sz="3600" dirty="0" smtClean="0">
                <a:latin typeface="Times New Roman" pitchFamily="18" charset="0"/>
                <a:cs typeface="Times New Roman" pitchFamily="18" charset="0"/>
              </a:rPr>
              <a:t>: Kurt </a:t>
            </a:r>
            <a:r>
              <a:rPr lang="en-US" sz="3600" dirty="0" err="1" smtClean="0">
                <a:latin typeface="Times New Roman" pitchFamily="18" charset="0"/>
                <a:cs typeface="Times New Roman" pitchFamily="18" charset="0"/>
              </a:rPr>
              <a:t>Baier</a:t>
            </a:r>
            <a:r>
              <a:rPr lang="en-US" sz="3600" dirty="0" smtClean="0">
                <a:latin typeface="Times New Roman" pitchFamily="18" charset="0"/>
                <a:cs typeface="Times New Roman" pitchFamily="18" charset="0"/>
              </a:rPr>
              <a:t> spoke that four points may help us to determine whether one has adopt a moral point of view, or not. If a person is not egoistic at the time of work, works on principle, wills to universalize his works and considers the good for all, then it may be said that he has taken a moral stand point.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66" y="2881298"/>
            <a:ext cx="6215106" cy="2862322"/>
          </a:xfrm>
          <a:prstGeom prst="rect">
            <a:avLst/>
          </a:prstGeom>
        </p:spPr>
        <p:txBody>
          <a:bodyPr wrap="square">
            <a:spAutoFit/>
          </a:bodyPr>
          <a:lstStyle/>
          <a:p>
            <a:pPr algn="just"/>
            <a:r>
              <a:rPr lang="en-US" dirty="0" smtClean="0"/>
              <a:t> </a:t>
            </a:r>
            <a:r>
              <a:rPr lang="en-US" sz="3600" b="1" dirty="0" err="1" smtClean="0">
                <a:latin typeface="Times New Roman" pitchFamily="18" charset="0"/>
                <a:cs typeface="Times New Roman" pitchFamily="18" charset="0"/>
              </a:rPr>
              <a:t>Frankena’s</a:t>
            </a:r>
            <a:r>
              <a:rPr lang="en-US" sz="3600" b="1" dirty="0" smtClean="0">
                <a:latin typeface="Times New Roman" pitchFamily="18" charset="0"/>
                <a:cs typeface="Times New Roman" pitchFamily="18" charset="0"/>
              </a:rPr>
              <a:t> opinion </a:t>
            </a:r>
            <a:r>
              <a:rPr lang="en-US" sz="3600" dirty="0" smtClean="0">
                <a:latin typeface="Times New Roman" pitchFamily="18" charset="0"/>
                <a:cs typeface="Times New Roman" pitchFamily="18" charset="0"/>
              </a:rPr>
              <a:t>: One has to take the action as prescriptive, one may able to universalize it, the action may be regarded as definite and authoritative. </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8" y="309530"/>
            <a:ext cx="5572164" cy="5970865"/>
          </a:xfrm>
          <a:prstGeom prst="rect">
            <a:avLst/>
          </a:prstGeom>
        </p:spPr>
        <p:txBody>
          <a:bodyPr wrap="square">
            <a:spAutoFit/>
          </a:bodyPr>
          <a:lstStyle/>
          <a:p>
            <a:pPr algn="just"/>
            <a:r>
              <a:rPr lang="en-US" sz="2800" b="1" dirty="0">
                <a:latin typeface="Times New Roman" pitchFamily="18" charset="0"/>
                <a:cs typeface="Times New Roman" pitchFamily="18" charset="0"/>
              </a:rPr>
              <a:t>The forth criteria of </a:t>
            </a:r>
            <a:r>
              <a:rPr lang="en-US" sz="2800" b="1" dirty="0" err="1">
                <a:latin typeface="Times New Roman" pitchFamily="18" charset="0"/>
                <a:cs typeface="Times New Roman" pitchFamily="18" charset="0"/>
              </a:rPr>
              <a:t>Frankena</a:t>
            </a:r>
            <a:r>
              <a:rPr lang="en-US" sz="2800" b="1" dirty="0">
                <a:latin typeface="Times New Roman" pitchFamily="18" charset="0"/>
                <a:cs typeface="Times New Roman" pitchFamily="18" charset="0"/>
              </a:rPr>
              <a:t> is as follows</a:t>
            </a:r>
            <a:r>
              <a:rPr lang="en-US" sz="2800" dirty="0">
                <a:latin typeface="Times New Roman" pitchFamily="18" charset="0"/>
                <a:cs typeface="Times New Roman" pitchFamily="18" charset="0"/>
              </a:rPr>
              <a:t>: “It includes or consists of judgments that pronounce actions and agents to be right, wrong, good, bad etc., simply because of the effects they have on the feelings, interests, ideals etc., of other persons or </a:t>
            </a:r>
            <a:r>
              <a:rPr lang="en-US" sz="2800" dirty="0" err="1">
                <a:latin typeface="Times New Roman" pitchFamily="18" charset="0"/>
                <a:cs typeface="Times New Roman" pitchFamily="18" charset="0"/>
              </a:rPr>
              <a:t>centres</a:t>
            </a:r>
            <a:r>
              <a:rPr lang="en-US" sz="2800" dirty="0">
                <a:latin typeface="Times New Roman" pitchFamily="18" charset="0"/>
                <a:cs typeface="Times New Roman" pitchFamily="18" charset="0"/>
              </a:rPr>
              <a:t> of sentient experience, actual or hypothetical (or perhaps simply because of their effects on humanity, whether in his own person or in that of another). Here ‘other’ may mean ‘some other’ or ‘all other</a:t>
            </a:r>
            <a:r>
              <a:rPr lang="en-US" sz="2800" dirty="0" smtClean="0">
                <a:latin typeface="Times New Roman" pitchFamily="18" charset="0"/>
                <a:cs typeface="Times New Roman" pitchFamily="18" charset="0"/>
              </a:rPr>
              <a:t>’”.   </a:t>
            </a:r>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56" y="2666984"/>
            <a:ext cx="5500726" cy="4585871"/>
          </a:xfrm>
          <a:prstGeom prst="rect">
            <a:avLst/>
          </a:prstGeom>
        </p:spPr>
        <p:txBody>
          <a:bodyPr wrap="square">
            <a:spAutoFit/>
          </a:bodyPr>
          <a:lstStyle/>
          <a:p>
            <a:pPr lvl="0" algn="just"/>
            <a:r>
              <a:rPr lang="en-IN" sz="3200" b="1" dirty="0">
                <a:latin typeface="Times New Roman" pitchFamily="18" charset="0"/>
                <a:cs typeface="Times New Roman" pitchFamily="18" charset="0"/>
              </a:rPr>
              <a:t>Indian view about morality</a:t>
            </a:r>
            <a:r>
              <a:rPr lang="en-IN" sz="3200" dirty="0">
                <a:latin typeface="Times New Roman" pitchFamily="18" charset="0"/>
                <a:cs typeface="Times New Roman" pitchFamily="18" charset="0"/>
              </a:rPr>
              <a:t> : Indian philosophers think that morality may be personal as well as social. But here emphasis has given on personal morality</a:t>
            </a:r>
            <a:r>
              <a:rPr lang="en-IN" sz="3200" dirty="0" smtClean="0">
                <a:latin typeface="Times New Roman" pitchFamily="18" charset="0"/>
                <a:cs typeface="Times New Roman" pitchFamily="18" charset="0"/>
              </a:rPr>
              <a:t>.</a:t>
            </a:r>
          </a:p>
          <a:p>
            <a:pPr lvl="0" algn="just"/>
            <a:endParaRPr lang="en-IN" sz="3200" dirty="0" smtClean="0"/>
          </a:p>
          <a:p>
            <a:pPr algn="just"/>
            <a:endParaRPr lang="en-IN" sz="3200" dirty="0"/>
          </a:p>
          <a:p>
            <a:pPr lvl="0"/>
            <a:endParaRPr lang="en-IN"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66" y="2881298"/>
            <a:ext cx="6215106" cy="4031873"/>
          </a:xfrm>
          <a:prstGeom prst="rect">
            <a:avLst/>
          </a:prstGeom>
        </p:spPr>
        <p:txBody>
          <a:bodyPr wrap="square">
            <a:spAutoFit/>
          </a:bodyPr>
          <a:lstStyle/>
          <a:p>
            <a:pPr algn="just"/>
            <a:r>
              <a:rPr lang="en-IN" sz="3200" b="1" dirty="0" smtClean="0">
                <a:latin typeface="Times New Roman" pitchFamily="18" charset="0"/>
                <a:cs typeface="Times New Roman" pitchFamily="18" charset="0"/>
              </a:rPr>
              <a:t>The concept of </a:t>
            </a:r>
            <a:r>
              <a:rPr lang="en-IN" sz="3200" b="1" dirty="0" err="1" smtClean="0">
                <a:latin typeface="Times New Roman" pitchFamily="18" charset="0"/>
                <a:cs typeface="Times New Roman" pitchFamily="18" charset="0"/>
              </a:rPr>
              <a:t>Ŗta</a:t>
            </a:r>
            <a:r>
              <a:rPr lang="en-IN" sz="3200" b="1" dirty="0" smtClean="0">
                <a:latin typeface="Times New Roman" pitchFamily="18" charset="0"/>
                <a:cs typeface="Times New Roman" pitchFamily="18" charset="0"/>
              </a:rPr>
              <a:t> : </a:t>
            </a:r>
            <a:r>
              <a:rPr lang="en-IN" sz="3200" dirty="0" smtClean="0">
                <a:latin typeface="Times New Roman" pitchFamily="18" charset="0"/>
                <a:cs typeface="Times New Roman" pitchFamily="18" charset="0"/>
              </a:rPr>
              <a:t>In the Vedas we find the concept of</a:t>
            </a:r>
            <a:r>
              <a:rPr lang="en-IN" sz="3200" i="1" dirty="0" smtClean="0">
                <a:latin typeface="Times New Roman" pitchFamily="18" charset="0"/>
                <a:cs typeface="Times New Roman" pitchFamily="18" charset="0"/>
              </a:rPr>
              <a:t> </a:t>
            </a:r>
            <a:r>
              <a:rPr lang="en-IN" sz="3200" i="1" dirty="0" err="1" smtClean="0">
                <a:latin typeface="Times New Roman" pitchFamily="18" charset="0"/>
                <a:cs typeface="Times New Roman" pitchFamily="18" charset="0"/>
              </a:rPr>
              <a:t>Ṛta</a:t>
            </a:r>
            <a:r>
              <a:rPr lang="en-IN" sz="3200" dirty="0" smtClean="0">
                <a:latin typeface="Times New Roman" pitchFamily="18" charset="0"/>
                <a:cs typeface="Times New Roman" pitchFamily="18" charset="0"/>
              </a:rPr>
              <a:t> which indicates that man is bound to adopt a moral point of view. It is believed that the whole universe is guided and regulated by an eternal moral law. This eternal moral law was accepted in the </a:t>
            </a:r>
            <a:r>
              <a:rPr lang="en-IN" sz="3200" dirty="0" err="1" smtClean="0">
                <a:latin typeface="Times New Roman" pitchFamily="18" charset="0"/>
                <a:cs typeface="Times New Roman" pitchFamily="18" charset="0"/>
              </a:rPr>
              <a:t>Ṛg</a:t>
            </a:r>
            <a:r>
              <a:rPr lang="en-IN" sz="3200" dirty="0" smtClean="0">
                <a:latin typeface="Times New Roman" pitchFamily="18" charset="0"/>
                <a:cs typeface="Times New Roman" pitchFamily="18" charset="0"/>
              </a:rPr>
              <a:t> Veda as </a:t>
            </a:r>
            <a:r>
              <a:rPr lang="en-IN" sz="3200" i="1" dirty="0" err="1" smtClean="0">
                <a:latin typeface="Times New Roman" pitchFamily="18" charset="0"/>
                <a:cs typeface="Times New Roman" pitchFamily="18" charset="0"/>
              </a:rPr>
              <a:t>Ṛta</a:t>
            </a:r>
            <a:r>
              <a:rPr lang="en-IN" sz="3200" dirty="0" smtClean="0">
                <a:latin typeface="Times New Roman" pitchFamily="18" charset="0"/>
                <a:cs typeface="Times New Roman" pitchFamily="18" charset="0"/>
              </a:rPr>
              <a:t>.</a:t>
            </a:r>
            <a:endParaRPr lang="en-IN"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57166" y="2666984"/>
            <a:ext cx="6172200" cy="4429156"/>
          </a:xfrm>
        </p:spPr>
        <p:txBody>
          <a:bodyPr>
            <a:normAutofit fontScale="90000"/>
          </a:bodyPr>
          <a:lstStyle/>
          <a:p>
            <a:pPr lvl="0"/>
            <a:r>
              <a:rPr lang="en-IN" sz="3200" b="1" dirty="0">
                <a:solidFill>
                  <a:schemeClr val="tx1"/>
                </a:solidFill>
                <a:latin typeface="Times New Roman" pitchFamily="18" charset="0"/>
                <a:cs typeface="Times New Roman" pitchFamily="18" charset="0"/>
              </a:rPr>
              <a:t>Divine origin of morality : </a:t>
            </a:r>
            <a:r>
              <a:rPr lang="en-IN" sz="3200" dirty="0">
                <a:solidFill>
                  <a:schemeClr val="tx1"/>
                </a:solidFill>
                <a:latin typeface="Times New Roman" pitchFamily="18" charset="0"/>
                <a:cs typeface="Times New Roman" pitchFamily="18" charset="0"/>
              </a:rPr>
              <a:t>Generally, </a:t>
            </a:r>
            <a:r>
              <a:rPr lang="en-IN" sz="3200" i="1" dirty="0" err="1">
                <a:solidFill>
                  <a:schemeClr val="tx1"/>
                </a:solidFill>
                <a:latin typeface="Times New Roman" pitchFamily="18" charset="0"/>
                <a:cs typeface="Times New Roman" pitchFamily="18" charset="0"/>
              </a:rPr>
              <a:t>Ṛta</a:t>
            </a:r>
            <a:r>
              <a:rPr lang="en-IN" sz="3200" dirty="0">
                <a:solidFill>
                  <a:schemeClr val="tx1"/>
                </a:solidFill>
                <a:latin typeface="Times New Roman" pitchFamily="18" charset="0"/>
                <a:cs typeface="Times New Roman" pitchFamily="18" charset="0"/>
              </a:rPr>
              <a:t> was accepted as an impersonal principle which transcends the authority of Gods. Sometimes God </a:t>
            </a:r>
            <a:r>
              <a:rPr lang="en-IN" sz="3200" dirty="0" err="1">
                <a:solidFill>
                  <a:schemeClr val="tx1"/>
                </a:solidFill>
                <a:latin typeface="Times New Roman" pitchFamily="18" charset="0"/>
                <a:cs typeface="Times New Roman" pitchFamily="18" charset="0"/>
              </a:rPr>
              <a:t>Varuņa</a:t>
            </a:r>
            <a:r>
              <a:rPr lang="en-IN" sz="3200" dirty="0">
                <a:solidFill>
                  <a:schemeClr val="tx1"/>
                </a:solidFill>
                <a:latin typeface="Times New Roman" pitchFamily="18" charset="0"/>
                <a:cs typeface="Times New Roman" pitchFamily="18" charset="0"/>
              </a:rPr>
              <a:t> was accepted as the custodian of </a:t>
            </a:r>
            <a:r>
              <a:rPr lang="en-IN" sz="3200" i="1" dirty="0" err="1">
                <a:solidFill>
                  <a:schemeClr val="tx1"/>
                </a:solidFill>
                <a:latin typeface="Times New Roman" pitchFamily="18" charset="0"/>
                <a:cs typeface="Times New Roman" pitchFamily="18" charset="0"/>
              </a:rPr>
              <a:t>Ṛta</a:t>
            </a:r>
            <a:r>
              <a:rPr lang="en-IN" sz="3200" dirty="0">
                <a:solidFill>
                  <a:schemeClr val="tx1"/>
                </a:solidFill>
                <a:latin typeface="Times New Roman" pitchFamily="18" charset="0"/>
                <a:cs typeface="Times New Roman" pitchFamily="18" charset="0"/>
              </a:rPr>
              <a:t>. Thus the divine origin of morality </a:t>
            </a:r>
            <a:r>
              <a:rPr lang="en-IN" sz="3200" dirty="0" smtClean="0">
                <a:solidFill>
                  <a:schemeClr val="tx1"/>
                </a:solidFill>
                <a:latin typeface="Times New Roman" pitchFamily="18" charset="0"/>
                <a:cs typeface="Times New Roman" pitchFamily="18" charset="0"/>
              </a:rPr>
              <a:t>was established in </a:t>
            </a:r>
            <a:r>
              <a:rPr lang="en-IN" sz="3200" dirty="0">
                <a:solidFill>
                  <a:schemeClr val="tx1"/>
                </a:solidFill>
                <a:latin typeface="Times New Roman" pitchFamily="18" charset="0"/>
                <a:cs typeface="Times New Roman" pitchFamily="18" charset="0"/>
              </a:rPr>
              <a:t>India</a:t>
            </a:r>
            <a:r>
              <a:rPr lang="en-IN" dirty="0">
                <a:solidFill>
                  <a:schemeClr val="tx1"/>
                </a:solidFill>
                <a:latin typeface="Times New Roman" pitchFamily="18" charset="0"/>
                <a:cs typeface="Times New Roman" pitchFamily="18" charset="0"/>
              </a:rPr>
              <a:t>.</a:t>
            </a:r>
            <a:r>
              <a:rPr lang="en-IN" dirty="0"/>
              <a:t/>
            </a:r>
            <a:br>
              <a:rPr lang="en-IN" dirty="0"/>
            </a:br>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275</TotalTime>
  <Words>1166</Words>
  <Application>Microsoft Office PowerPoint</Application>
  <PresentationFormat>A4 Paper (210x297 mm)</PresentationFormat>
  <Paragraphs>28</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    Dr. Bhaskar Jha Dept. of Philosophy Raiganj University Title of the topic: Indian concept of morality P. G. Semester: 1 Course code:1203 </vt:lpstr>
      <vt:lpstr>Introduction</vt:lpstr>
      <vt:lpstr>Slide 3</vt:lpstr>
      <vt:lpstr>Slide 4</vt:lpstr>
      <vt:lpstr>Slide 5</vt:lpstr>
      <vt:lpstr>Slide 6</vt:lpstr>
      <vt:lpstr>Slide 7</vt:lpstr>
      <vt:lpstr>Slide 8</vt:lpstr>
      <vt:lpstr>Divine origin of morality : Generally, Ṛta was accepted as an impersonal principle which transcends the authority of Gods. Sometimes God Varuņa was accepted as the custodian of Ṛta. Thus the divine origin of morality was established in India. </vt:lpstr>
      <vt:lpstr>Slide 10</vt:lpstr>
      <vt:lpstr>Slide 11</vt:lpstr>
      <vt:lpstr>Slide 12</vt:lpstr>
      <vt:lpstr>Slide 13</vt:lpstr>
      <vt:lpstr>Slide 14</vt:lpstr>
      <vt:lpstr>Slide 15</vt:lpstr>
      <vt:lpstr>Slide 16</vt:lpstr>
      <vt:lpstr>Slide 17</vt:lpstr>
      <vt:lpstr>Slide 18</vt:lpstr>
      <vt:lpstr>Slide 19</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concept of Morality</dc:title>
  <dc:creator>DELL4</dc:creator>
  <cp:lastModifiedBy>Home</cp:lastModifiedBy>
  <cp:revision>32</cp:revision>
  <dcterms:created xsi:type="dcterms:W3CDTF">2019-01-18T06:58:33Z</dcterms:created>
  <dcterms:modified xsi:type="dcterms:W3CDTF">2021-12-11T17:13:43Z</dcterms:modified>
</cp:coreProperties>
</file>