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8"/>
  </p:notesMasterIdLst>
  <p:sldIdLst>
    <p:sldId id="301" r:id="rId2"/>
    <p:sldId id="276" r:id="rId3"/>
    <p:sldId id="257" r:id="rId4"/>
    <p:sldId id="279" r:id="rId5"/>
    <p:sldId id="280" r:id="rId6"/>
    <p:sldId id="281" r:id="rId7"/>
    <p:sldId id="282" r:id="rId8"/>
    <p:sldId id="259" r:id="rId9"/>
    <p:sldId id="287" r:id="rId10"/>
    <p:sldId id="285" r:id="rId11"/>
    <p:sldId id="263" r:id="rId12"/>
    <p:sldId id="265" r:id="rId13"/>
    <p:sldId id="266" r:id="rId14"/>
    <p:sldId id="267" r:id="rId15"/>
    <p:sldId id="290" r:id="rId16"/>
    <p:sldId id="30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FFFF"/>
    <a:srgbClr val="6699FF"/>
    <a:srgbClr val="0099FF"/>
    <a:srgbClr val="33CCFF"/>
    <a:srgbClr val="FF3300"/>
    <a:srgbClr val="3366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218" autoAdjust="0"/>
    <p:restoredTop sz="87097" autoAdjust="0"/>
  </p:normalViewPr>
  <p:slideViewPr>
    <p:cSldViewPr snapToGrid="0">
      <p:cViewPr>
        <p:scale>
          <a:sx n="66" d="100"/>
          <a:sy n="66" d="100"/>
        </p:scale>
        <p:origin x="-174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2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17.wmf"/><Relationship Id="rId7" Type="http://schemas.openxmlformats.org/officeDocument/2006/relationships/image" Target="../media/image57.wmf"/><Relationship Id="rId2" Type="http://schemas.openxmlformats.org/officeDocument/2006/relationships/image" Target="../media/image16.wmf"/><Relationship Id="rId1" Type="http://schemas.openxmlformats.org/officeDocument/2006/relationships/image" Target="../media/image53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17.wmf"/><Relationship Id="rId7" Type="http://schemas.openxmlformats.org/officeDocument/2006/relationships/image" Target="../media/image64.wmf"/><Relationship Id="rId2" Type="http://schemas.openxmlformats.org/officeDocument/2006/relationships/image" Target="../media/image16.wmf"/><Relationship Id="rId1" Type="http://schemas.openxmlformats.org/officeDocument/2006/relationships/image" Target="../media/image61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10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43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70.wmf"/><Relationship Id="rId1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70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image" Target="../media/image30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29.wmf"/><Relationship Id="rId5" Type="http://schemas.openxmlformats.org/officeDocument/2006/relationships/image" Target="../media/image25.wmf"/><Relationship Id="rId10" Type="http://schemas.openxmlformats.org/officeDocument/2006/relationships/image" Target="../media/image28.wmf"/><Relationship Id="rId4" Type="http://schemas.openxmlformats.org/officeDocument/2006/relationships/image" Target="../media/image24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30.wmf"/><Relationship Id="rId2" Type="http://schemas.openxmlformats.org/officeDocument/2006/relationships/image" Target="../media/image16.wmf"/><Relationship Id="rId1" Type="http://schemas.openxmlformats.org/officeDocument/2006/relationships/image" Target="../media/image31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30.wmf"/><Relationship Id="rId2" Type="http://schemas.openxmlformats.org/officeDocument/2006/relationships/image" Target="../media/image16.wmf"/><Relationship Id="rId1" Type="http://schemas.openxmlformats.org/officeDocument/2006/relationships/image" Target="../media/image32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16.wmf"/><Relationship Id="rId7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17.wmf"/><Relationship Id="rId9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16.wmf"/><Relationship Id="rId7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42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8.wmf"/><Relationship Id="rId7" Type="http://schemas.openxmlformats.org/officeDocument/2006/relationships/image" Target="../media/image44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43.wmf"/><Relationship Id="rId5" Type="http://schemas.openxmlformats.org/officeDocument/2006/relationships/image" Target="../media/image17.wmf"/><Relationship Id="rId10" Type="http://schemas.openxmlformats.org/officeDocument/2006/relationships/image" Target="../media/image51.wmf"/><Relationship Id="rId4" Type="http://schemas.openxmlformats.org/officeDocument/2006/relationships/image" Target="../media/image16.wmf"/><Relationship Id="rId9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5DFBE7-D893-4F58-9CE9-68B4E9DFB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53459-A15F-4342-B7D5-A37DB4CD995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1D007-2771-4A95-AECB-E4F924F2047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C659D-502E-4B9D-8CB6-26DFE6276FF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22F7E-EB1A-4CC2-8CC9-40EC9FD6968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77426-723C-4B05-9C47-5634687AC23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77426-723C-4B05-9C47-5634687AC23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DC225-C489-4797-82E8-B92DDC6900B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Re-emphasize that we cannot evaluate, e.g.,  integral of  u(x,y)dx,  by treating y as a constant (it is not!) and integrating w.r.t. x alone! 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355AC-2E63-4A09-B6D2-D931215233D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Note that the case n=-1 can be evaluated as a limit, but it is much easier to go back to the original integral and set n=-1 and see the integrand is a constant! 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Perhaps also discuss that 1/z and dz have canceling phase variations all along the path =&gt; constant integrand for the theta integral, but for all other n, we are integrating  sin n*theta  and cos n*theta over (multiple) periods , so integrals all vanish!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AE55C-2AF6-4B7F-BB94-82401956176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Note that the case n=-1 can be evaluated as a limit, but it is much easier to go back to the original integral and set n=-1 and see the integrand is a constant! 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Perhaps also discuss that 1/z and dz have canceling phase variations all along the path =&gt; constant integrand for the theta integral, but for all other n, we are integrating  sin n*theta  and cos n*theta over (multiple) periods , so integrals all vanish!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6F314-6654-42AE-98AC-F632765C488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Note that the case n=-1 can be evaluated as a limit, but it is much easier to go back to the original integral and set n=-1 and see the integrand is a constant! 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Perhaps also discuss that 1/z and dz have canceling phase variations all along the path =&gt; constant integrand for the theta integral, but for all other n, we are integrating  sin n*theta  and cos n*theta over (multiple) periods , so integrals all vanish!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3E245-403A-44A9-A976-1CA46623F70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Note that the case n=-1 can be evaluated as a limit, but it is much easier to go back to the original integral and set n=-1 and see the integrand is a constant! 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Perhaps also discuss that 1/z and dz have canceling phase variations all along the path =&gt; constant integrand for the theta integral, but for all other n, we are integrating  sin n*theta  and cos n*theta over (multiple) periods , so integrals all vanish!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12297-60EF-46DC-A0A6-E3E5EDFE2AB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Note that the case n=-1 can be evaluated as a limit, but it is much easier to go back to the original integral and set n=-1 and see the integrand is a constant! 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Perhaps also discuss that 1/z and dz have canceling phase variations all along the path =&gt; constant integrand for the theta integral, but for all other n, we are integrating  sin n*theta  and cos n*theta over (multiple) periods , so integrals all vanish! 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2FD25-42D3-4D44-83E2-0EB0FA57429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A0BE2-6FC8-4F10-816D-6FD43EC35EC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0CCDC90-A139-4F8B-BAE8-C07D2CEC2506}" type="datetime1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Rizvi college of Engineering                                                                   Prof Dipti Pimputkar                                                        AM-IV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7B3AD2-26FD-4197-8FEA-59488AC746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9B0A2A-AA89-4200-AAD0-A66A78A204F3}" type="datetime1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Rizvi college of Engineering                                                                   Prof Dipti Pimputkar                                                        AM-IV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CE3A9F-5CC7-4DD4-A867-B82A402E21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E73AD4-1E44-4C7F-835D-41AEF2BD1E80}" type="datetime1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Rizvi college of Engineering                                                                   Prof Dipti Pimputkar                                                        AM-IV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D2AEAD-0FF8-4C44-A827-F1A507703F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A96629-282B-4819-93D7-A45E07681B4E}" type="datetime1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Rizvi college of Engineering                                                                   Prof Dipti Pimputkar                                                        AM-IV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973EA0-45EA-4150-8443-32FAC12E79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AB73BE-5B32-4FD9-971A-1081B92345A3}" type="datetime1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Rizvi college of Engineering                                                                   Prof Dipti Pimputkar                                                        AM-IV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22F971-D618-4B1F-B5CB-34E4EA706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D7505E-ECED-4C11-8647-0EE797E4DCAB}" type="datetime1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Rizvi college of Engineering                                                                   Prof Dipti Pimputkar                                                        AM-IV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7ECBD4-078F-4465-B335-64931DE1CF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CA5D09-AF65-4DEF-8370-0EC8286EEA3F}" type="datetime1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Rizvi college of Engineering                                                                   Prof Dipti Pimputkar                                                        AM-IV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F140D9-321B-4924-B77E-2862B27765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1900AF-E0B8-437C-AFB2-547C1C2EEBB5}" type="datetime1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Rizvi college of Engineering                                                                   Prof Dipti Pimputkar                                                        AM-IV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295D88-CD5C-422F-8929-19FD16DED1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E9292B-5BB6-4C26-9C0B-59BC32CF331F}" type="datetime1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Rizvi college of Engineering                                                                   Prof Dipti Pimputkar                                                        AM-IV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DC3A5A23-F418-4BF3-956D-7990C31B0F83}" type="datetime1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Rizvi college of Engineering                                                                   Prof Dipti Pimputkar                                                        AM-IV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3692BC-BD8D-46B7-91E0-2E01434A54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9AB2B04-1DE6-4B41-B3B1-4D249759D0F9}" type="datetime1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Rizvi college of Engineering                                                                   Prof Dipti Pimputkar                                                        AM-IV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4F1169-E626-4455-9630-A061DEDB72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BD442FB-7143-43F1-A30D-D216F0C551B0}" type="datetime1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Rizvi college of Engineering                                                                   Prof Dipti Pimputkar                                                        AM-IV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2C17033-3839-4C66-91F6-49C8603BE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52.jpe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6.bin"/><Relationship Id="rId12" Type="http://schemas.openxmlformats.org/officeDocument/2006/relationships/oleObject" Target="../embeddings/oleObject81.bin"/><Relationship Id="rId1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5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5.bin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84.bin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3.bin"/><Relationship Id="rId9" Type="http://schemas.openxmlformats.org/officeDocument/2006/relationships/oleObject" Target="../embeddings/oleObject78.bin"/><Relationship Id="rId14" Type="http://schemas.openxmlformats.org/officeDocument/2006/relationships/oleObject" Target="../embeddings/oleObject8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oleObject" Target="../embeddings/oleObject96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90.bin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9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9.bin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8.bin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87.bin"/><Relationship Id="rId9" Type="http://schemas.openxmlformats.org/officeDocument/2006/relationships/oleObject" Target="../embeddings/oleObject92.bin"/><Relationship Id="rId14" Type="http://schemas.openxmlformats.org/officeDocument/2006/relationships/oleObject" Target="../embeddings/oleObject9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oleObject" Target="../embeddings/oleObject109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2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2.bin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11.bin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0.bin"/><Relationship Id="rId9" Type="http://schemas.openxmlformats.org/officeDocument/2006/relationships/oleObject" Target="../embeddings/oleObject105.bin"/><Relationship Id="rId14" Type="http://schemas.openxmlformats.org/officeDocument/2006/relationships/oleObject" Target="../embeddings/oleObject1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72.jpeg"/><Relationship Id="rId5" Type="http://schemas.openxmlformats.org/officeDocument/2006/relationships/oleObject" Target="../embeddings/oleObject114.bin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3.bin"/><Relationship Id="rId9" Type="http://schemas.openxmlformats.org/officeDocument/2006/relationships/oleObject" Target="../embeddings/oleObject1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22.bin"/><Relationship Id="rId5" Type="http://schemas.openxmlformats.org/officeDocument/2006/relationships/oleObject" Target="../embeddings/oleObject121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7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7.bin"/><Relationship Id="rId5" Type="http://schemas.openxmlformats.org/officeDocument/2006/relationships/oleObject" Target="../embeddings/oleObject126.bin"/><Relationship Id="rId4" Type="http://schemas.openxmlformats.org/officeDocument/2006/relationships/oleObject" Target="../embeddings/oleObject12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3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36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3.bin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6.bin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37.png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Relationship Id="rId14" Type="http://schemas.openxmlformats.org/officeDocument/2006/relationships/oleObject" Target="../embeddings/oleObject5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41.jpe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2.bin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1.bin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0.bin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5049" y="2383807"/>
            <a:ext cx="56645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Name: Dr. Sujoy Majumder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Department of Mathematics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Raiganj University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55600" y="1511300"/>
            <a:ext cx="8458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Complex Integration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54565" y="177800"/>
            <a:ext cx="77724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Cauchy’s </a:t>
            </a:r>
            <a:r>
              <a:rPr lang="en-US" sz="3200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Theorem (cont.)</a:t>
            </a:r>
            <a:endParaRPr lang="en-US" sz="3200" u="sng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04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12290" name="Object 20"/>
          <p:cNvGraphicFramePr>
            <a:graphicFrameLocks noChangeAspect="1"/>
          </p:cNvGraphicFramePr>
          <p:nvPr/>
        </p:nvGraphicFramePr>
        <p:xfrm>
          <a:off x="3589721" y="1005557"/>
          <a:ext cx="1743075" cy="761142"/>
        </p:xfrm>
        <a:graphic>
          <a:graphicData uri="http://schemas.openxmlformats.org/presentationml/2006/ole">
            <p:oleObj spid="_x0000_s12290" name="Equation" r:id="rId4" imgW="901440" imgH="393480" progId="">
              <p:embed/>
            </p:oleObj>
          </a:graphicData>
        </a:graphic>
      </p:graphicFrame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306388" y="1839913"/>
          <a:ext cx="8621712" cy="650875"/>
        </p:xfrm>
        <a:graphic>
          <a:graphicData uri="http://schemas.openxmlformats.org/presentationml/2006/ole">
            <p:oleObj spid="_x0000_s12291" name="Equation" r:id="rId5" imgW="5689440" imgH="431640" progId="">
              <p:embed/>
            </p:oleObj>
          </a:graphicData>
        </a:graphic>
      </p:graphicFrame>
      <p:grpSp>
        <p:nvGrpSpPr>
          <p:cNvPr id="12305" name="Group 57"/>
          <p:cNvGrpSpPr>
            <a:grpSpLocks/>
          </p:cNvGrpSpPr>
          <p:nvPr/>
        </p:nvGrpSpPr>
        <p:grpSpPr bwMode="auto">
          <a:xfrm>
            <a:off x="1184275" y="2863650"/>
            <a:ext cx="2987675" cy="2297113"/>
            <a:chOff x="4878161" y="3255737"/>
            <a:chExt cx="2987676" cy="2297113"/>
          </a:xfrm>
        </p:grpSpPr>
        <p:sp>
          <p:nvSpPr>
            <p:cNvPr id="12318" name="Rectangle 18" descr="Wide upward diagonal"/>
            <p:cNvSpPr>
              <a:spLocks noChangeArrowheads="1"/>
            </p:cNvSpPr>
            <p:nvPr/>
          </p:nvSpPr>
          <p:spPr bwMode="auto">
            <a:xfrm>
              <a:off x="4878161" y="3658962"/>
              <a:ext cx="2590800" cy="16764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6"/>
            <p:cNvSpPr>
              <a:spLocks noChangeShapeType="1"/>
            </p:cNvSpPr>
            <p:nvPr/>
          </p:nvSpPr>
          <p:spPr bwMode="auto">
            <a:xfrm flipV="1">
              <a:off x="4908324" y="5392512"/>
              <a:ext cx="2127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7"/>
            <p:cNvSpPr>
              <a:spLocks noChangeShapeType="1"/>
            </p:cNvSpPr>
            <p:nvPr/>
          </p:nvSpPr>
          <p:spPr bwMode="auto">
            <a:xfrm flipH="1" flipV="1">
              <a:off x="4987699" y="3533550"/>
              <a:ext cx="3175" cy="1947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298" name="Object 10"/>
            <p:cNvGraphicFramePr>
              <a:graphicFrameLocks noChangeAspect="1"/>
            </p:cNvGraphicFramePr>
            <p:nvPr/>
          </p:nvGraphicFramePr>
          <p:xfrm>
            <a:off x="6789511" y="5405212"/>
            <a:ext cx="136525" cy="147638"/>
          </p:xfrm>
          <a:graphic>
            <a:graphicData uri="http://schemas.openxmlformats.org/presentationml/2006/ole">
              <p:oleObj spid="_x0000_s12298" name="Equation" r:id="rId6" imgW="126720" imgH="139680" progId="">
                <p:embed/>
              </p:oleObj>
            </a:graphicData>
          </a:graphic>
        </p:graphicFrame>
        <p:graphicFrame>
          <p:nvGraphicFramePr>
            <p:cNvPr id="12299" name="Object 11"/>
            <p:cNvGraphicFramePr>
              <a:graphicFrameLocks noChangeAspect="1"/>
            </p:cNvGraphicFramePr>
            <p:nvPr/>
          </p:nvGraphicFramePr>
          <p:xfrm>
            <a:off x="5068661" y="3457350"/>
            <a:ext cx="149225" cy="174625"/>
          </p:xfrm>
          <a:graphic>
            <a:graphicData uri="http://schemas.openxmlformats.org/presentationml/2006/ole">
              <p:oleObj spid="_x0000_s12299" name="Equation" r:id="rId7" imgW="139680" imgH="164880" progId="">
                <p:embed/>
              </p:oleObj>
            </a:graphicData>
          </a:graphic>
        </p:graphicFrame>
        <p:sp>
          <p:nvSpPr>
            <p:cNvPr id="12321" name="Freeform 13"/>
            <p:cNvSpPr>
              <a:spLocks/>
            </p:cNvSpPr>
            <p:nvPr/>
          </p:nvSpPr>
          <p:spPr bwMode="auto">
            <a:xfrm>
              <a:off x="5005161" y="3701825"/>
              <a:ext cx="2089150" cy="1557338"/>
            </a:xfrm>
            <a:custGeom>
              <a:avLst/>
              <a:gdLst>
                <a:gd name="T0" fmla="*/ 2147483647 w 1819"/>
                <a:gd name="T1" fmla="*/ 2147483647 h 1356"/>
                <a:gd name="T2" fmla="*/ 2147483647 w 1819"/>
                <a:gd name="T3" fmla="*/ 2147483647 h 1356"/>
                <a:gd name="T4" fmla="*/ 2147483647 w 1819"/>
                <a:gd name="T5" fmla="*/ 2147483647 h 1356"/>
                <a:gd name="T6" fmla="*/ 2147483647 w 1819"/>
                <a:gd name="T7" fmla="*/ 2147483647 h 1356"/>
                <a:gd name="T8" fmla="*/ 2147483647 w 1819"/>
                <a:gd name="T9" fmla="*/ 2147483647 h 1356"/>
                <a:gd name="T10" fmla="*/ 2147483647 w 1819"/>
                <a:gd name="T11" fmla="*/ 2147483647 h 1356"/>
                <a:gd name="T12" fmla="*/ 2147483647 w 1819"/>
                <a:gd name="T13" fmla="*/ 2147483647 h 1356"/>
                <a:gd name="T14" fmla="*/ 2147483647 w 1819"/>
                <a:gd name="T15" fmla="*/ 2147483647 h 1356"/>
                <a:gd name="T16" fmla="*/ 2147483647 w 1819"/>
                <a:gd name="T17" fmla="*/ 2147483647 h 1356"/>
                <a:gd name="T18" fmla="*/ 2147483647 w 1819"/>
                <a:gd name="T19" fmla="*/ 2147483647 h 1356"/>
                <a:gd name="T20" fmla="*/ 2147483647 w 1819"/>
                <a:gd name="T21" fmla="*/ 2147483647 h 1356"/>
                <a:gd name="T22" fmla="*/ 2147483647 w 1819"/>
                <a:gd name="T23" fmla="*/ 2147483647 h 1356"/>
                <a:gd name="T24" fmla="*/ 2147483647 w 1819"/>
                <a:gd name="T25" fmla="*/ 2147483647 h 1356"/>
                <a:gd name="T26" fmla="*/ 2147483647 w 1819"/>
                <a:gd name="T27" fmla="*/ 2147483647 h 1356"/>
                <a:gd name="T28" fmla="*/ 2147483647 w 1819"/>
                <a:gd name="T29" fmla="*/ 2147483647 h 1356"/>
                <a:gd name="T30" fmla="*/ 2147483647 w 1819"/>
                <a:gd name="T31" fmla="*/ 2147483647 h 1356"/>
                <a:gd name="T32" fmla="*/ 2147483647 w 1819"/>
                <a:gd name="T33" fmla="*/ 2147483647 h 1356"/>
                <a:gd name="T34" fmla="*/ 2147483647 w 1819"/>
                <a:gd name="T35" fmla="*/ 2147483647 h 1356"/>
                <a:gd name="T36" fmla="*/ 2147483647 w 1819"/>
                <a:gd name="T37" fmla="*/ 2147483647 h 1356"/>
                <a:gd name="T38" fmla="*/ 2147483647 w 1819"/>
                <a:gd name="T39" fmla="*/ 2147483647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300" name="Object 12"/>
            <p:cNvGraphicFramePr>
              <a:graphicFrameLocks noChangeAspect="1"/>
            </p:cNvGraphicFramePr>
            <p:nvPr/>
          </p:nvGraphicFramePr>
          <p:xfrm>
            <a:off x="6527120" y="4669744"/>
            <a:ext cx="258762" cy="244475"/>
          </p:xfrm>
          <a:graphic>
            <a:graphicData uri="http://schemas.openxmlformats.org/presentationml/2006/ole">
              <p:oleObj spid="_x0000_s12300" name="Equation" r:id="rId8" imgW="241200" imgH="228600" progId="">
                <p:embed/>
              </p:oleObj>
            </a:graphicData>
          </a:graphic>
        </p:graphicFrame>
        <p:graphicFrame>
          <p:nvGraphicFramePr>
            <p:cNvPr id="12301" name="Object 13"/>
            <p:cNvGraphicFramePr>
              <a:graphicFrameLocks noChangeAspect="1"/>
            </p:cNvGraphicFramePr>
            <p:nvPr/>
          </p:nvGraphicFramePr>
          <p:xfrm>
            <a:off x="5260749" y="3255737"/>
            <a:ext cx="2605088" cy="244475"/>
          </p:xfrm>
          <a:graphic>
            <a:graphicData uri="http://schemas.openxmlformats.org/presentationml/2006/ole">
              <p:oleObj spid="_x0000_s12301" name="Equation" r:id="rId9" imgW="2158920" imgH="203040" progId="">
                <p:embed/>
              </p:oleObj>
            </a:graphicData>
          </a:graphic>
        </p:graphicFrame>
        <p:sp>
          <p:nvSpPr>
            <p:cNvPr id="12322" name="Line 15"/>
            <p:cNvSpPr>
              <a:spLocks noChangeShapeType="1"/>
            </p:cNvSpPr>
            <p:nvPr/>
          </p:nvSpPr>
          <p:spPr bwMode="auto">
            <a:xfrm>
              <a:off x="5741761" y="3473225"/>
              <a:ext cx="174625" cy="412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29"/>
            <p:cNvSpPr>
              <a:spLocks/>
            </p:cNvSpPr>
            <p:nvPr/>
          </p:nvSpPr>
          <p:spPr bwMode="auto">
            <a:xfrm>
              <a:off x="5519057" y="4223657"/>
              <a:ext cx="1012372" cy="381000"/>
            </a:xfrm>
            <a:custGeom>
              <a:avLst/>
              <a:gdLst>
                <a:gd name="T0" fmla="*/ 0 w 1012372"/>
                <a:gd name="T1" fmla="*/ 381000 h 381000"/>
                <a:gd name="T2" fmla="*/ 54429 w 1012372"/>
                <a:gd name="T3" fmla="*/ 239486 h 381000"/>
                <a:gd name="T4" fmla="*/ 239486 w 1012372"/>
                <a:gd name="T5" fmla="*/ 152400 h 381000"/>
                <a:gd name="T6" fmla="*/ 500743 w 1012372"/>
                <a:gd name="T7" fmla="*/ 163286 h 381000"/>
                <a:gd name="T8" fmla="*/ 816429 w 1012372"/>
                <a:gd name="T9" fmla="*/ 174172 h 381000"/>
                <a:gd name="T10" fmla="*/ 936172 w 1012372"/>
                <a:gd name="T11" fmla="*/ 108857 h 381000"/>
                <a:gd name="T12" fmla="*/ 1012372 w 1012372"/>
                <a:gd name="T13" fmla="*/ 0 h 38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372"/>
                <a:gd name="T22" fmla="*/ 0 h 381000"/>
                <a:gd name="T23" fmla="*/ 1012372 w 1012372"/>
                <a:gd name="T24" fmla="*/ 381000 h 381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372" h="381000">
                  <a:moveTo>
                    <a:pt x="0" y="381000"/>
                  </a:moveTo>
                  <a:cubicBezTo>
                    <a:pt x="7257" y="329293"/>
                    <a:pt x="14515" y="277586"/>
                    <a:pt x="54429" y="239486"/>
                  </a:cubicBezTo>
                  <a:cubicBezTo>
                    <a:pt x="94343" y="201386"/>
                    <a:pt x="165100" y="165100"/>
                    <a:pt x="239486" y="152400"/>
                  </a:cubicBezTo>
                  <a:cubicBezTo>
                    <a:pt x="313872" y="139700"/>
                    <a:pt x="500743" y="163286"/>
                    <a:pt x="500743" y="163286"/>
                  </a:cubicBezTo>
                  <a:cubicBezTo>
                    <a:pt x="596900" y="166915"/>
                    <a:pt x="743858" y="183243"/>
                    <a:pt x="816429" y="174172"/>
                  </a:cubicBezTo>
                  <a:cubicBezTo>
                    <a:pt x="889000" y="165101"/>
                    <a:pt x="903515" y="137886"/>
                    <a:pt x="936172" y="108857"/>
                  </a:cubicBezTo>
                  <a:cubicBezTo>
                    <a:pt x="968829" y="79828"/>
                    <a:pt x="990600" y="39914"/>
                    <a:pt x="1012372" y="0"/>
                  </a:cubicBezTo>
                </a:path>
              </a:pathLst>
            </a:custGeom>
            <a:noFill/>
            <a:ln w="1905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30"/>
            <p:cNvSpPr>
              <a:spLocks/>
            </p:cNvSpPr>
            <p:nvPr/>
          </p:nvSpPr>
          <p:spPr bwMode="auto">
            <a:xfrm>
              <a:off x="5529943" y="4212773"/>
              <a:ext cx="1006929" cy="598714"/>
            </a:xfrm>
            <a:custGeom>
              <a:avLst/>
              <a:gdLst>
                <a:gd name="T0" fmla="*/ 0 w 985157"/>
                <a:gd name="T1" fmla="*/ 325277 h 612683"/>
                <a:gd name="T2" fmla="*/ 139541 w 985157"/>
                <a:gd name="T3" fmla="*/ 390117 h 612683"/>
                <a:gd name="T4" fmla="*/ 469367 w 985157"/>
                <a:gd name="T5" fmla="*/ 445694 h 612683"/>
                <a:gd name="T6" fmla="*/ 735764 w 985157"/>
                <a:gd name="T7" fmla="*/ 519795 h 612683"/>
                <a:gd name="T8" fmla="*/ 1052904 w 985157"/>
                <a:gd name="T9" fmla="*/ 454957 h 612683"/>
                <a:gd name="T10" fmla="*/ 1103647 w 985157"/>
                <a:gd name="T11" fmla="*/ 297489 h 612683"/>
                <a:gd name="T12" fmla="*/ 1141703 w 985157"/>
                <a:gd name="T13" fmla="*/ 102970 h 612683"/>
                <a:gd name="T14" fmla="*/ 1141703 w 985157"/>
                <a:gd name="T15" fmla="*/ 0 h 6126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5157"/>
                <a:gd name="T25" fmla="*/ 0 h 612683"/>
                <a:gd name="T26" fmla="*/ 985157 w 985157"/>
                <a:gd name="T27" fmla="*/ 612683 h 6126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5157" h="612683">
                  <a:moveTo>
                    <a:pt x="0" y="382269"/>
                  </a:moveTo>
                  <a:cubicBezTo>
                    <a:pt x="26307" y="408576"/>
                    <a:pt x="52614" y="434883"/>
                    <a:pt x="119742" y="458469"/>
                  </a:cubicBezTo>
                  <a:cubicBezTo>
                    <a:pt x="186870" y="482055"/>
                    <a:pt x="317500" y="498384"/>
                    <a:pt x="402771" y="523784"/>
                  </a:cubicBezTo>
                  <a:cubicBezTo>
                    <a:pt x="488043" y="549184"/>
                    <a:pt x="547914" y="609055"/>
                    <a:pt x="631371" y="610869"/>
                  </a:cubicBezTo>
                  <a:cubicBezTo>
                    <a:pt x="714828" y="612683"/>
                    <a:pt x="850900" y="578212"/>
                    <a:pt x="903514" y="534669"/>
                  </a:cubicBezTo>
                  <a:cubicBezTo>
                    <a:pt x="956128" y="491126"/>
                    <a:pt x="934357" y="418555"/>
                    <a:pt x="947057" y="349612"/>
                  </a:cubicBezTo>
                  <a:cubicBezTo>
                    <a:pt x="959757" y="280669"/>
                    <a:pt x="974271" y="179281"/>
                    <a:pt x="979714" y="121012"/>
                  </a:cubicBezTo>
                  <a:cubicBezTo>
                    <a:pt x="985157" y="62743"/>
                    <a:pt x="982435" y="8164"/>
                    <a:pt x="979714" y="0"/>
                  </a:cubicBezTo>
                </a:path>
              </a:pathLst>
            </a:custGeom>
            <a:noFill/>
            <a:ln w="1905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Oval 31"/>
            <p:cNvSpPr>
              <a:spLocks noChangeArrowheads="1"/>
            </p:cNvSpPr>
            <p:nvPr/>
          </p:nvSpPr>
          <p:spPr bwMode="auto">
            <a:xfrm>
              <a:off x="5453744" y="4539342"/>
              <a:ext cx="108857" cy="10885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Oval 32"/>
            <p:cNvSpPr>
              <a:spLocks noChangeArrowheads="1"/>
            </p:cNvSpPr>
            <p:nvPr/>
          </p:nvSpPr>
          <p:spPr bwMode="auto">
            <a:xfrm>
              <a:off x="6477002" y="4169228"/>
              <a:ext cx="108857" cy="10885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302" name="Object 14"/>
            <p:cNvGraphicFramePr>
              <a:graphicFrameLocks noChangeAspect="1"/>
            </p:cNvGraphicFramePr>
            <p:nvPr/>
          </p:nvGraphicFramePr>
          <p:xfrm>
            <a:off x="5977164" y="4071257"/>
            <a:ext cx="273050" cy="244475"/>
          </p:xfrm>
          <a:graphic>
            <a:graphicData uri="http://schemas.openxmlformats.org/presentationml/2006/ole">
              <p:oleObj spid="_x0000_s12302" name="Equation" r:id="rId10" imgW="253800" imgH="228600" progId="">
                <p:embed/>
              </p:oleObj>
            </a:graphicData>
          </a:graphic>
        </p:graphicFrame>
        <p:cxnSp>
          <p:nvCxnSpPr>
            <p:cNvPr id="12327" name="Straight Arrow Connector 35"/>
            <p:cNvCxnSpPr>
              <a:cxnSpLocks noChangeShapeType="1"/>
              <a:stCxn id="12323" idx="3"/>
              <a:endCxn id="12323" idx="4"/>
            </p:cNvCxnSpPr>
            <p:nvPr/>
          </p:nvCxnSpPr>
          <p:spPr bwMode="auto">
            <a:xfrm>
              <a:off x="6019800" y="4386943"/>
              <a:ext cx="315686" cy="10886"/>
            </a:xfrm>
            <a:prstGeom prst="straightConnector1">
              <a:avLst/>
            </a:prstGeom>
            <a:noFill/>
            <a:ln w="12700" algn="ctr">
              <a:solidFill>
                <a:srgbClr val="0099FF"/>
              </a:solidFill>
              <a:round/>
              <a:headEnd/>
              <a:tailEnd type="triangle" w="med" len="med"/>
            </a:ln>
          </p:spPr>
        </p:cxnSp>
        <p:cxnSp>
          <p:nvCxnSpPr>
            <p:cNvPr id="12328" name="Straight Arrow Connector 37"/>
            <p:cNvCxnSpPr>
              <a:cxnSpLocks noChangeShapeType="1"/>
              <a:endCxn id="12324" idx="4"/>
            </p:cNvCxnSpPr>
            <p:nvPr/>
          </p:nvCxnSpPr>
          <p:spPr bwMode="auto">
            <a:xfrm flipV="1">
              <a:off x="6291943" y="4735252"/>
              <a:ext cx="161482" cy="65348"/>
            </a:xfrm>
            <a:prstGeom prst="straightConnector1">
              <a:avLst/>
            </a:prstGeom>
            <a:noFill/>
            <a:ln w="9525" algn="ctr">
              <a:solidFill>
                <a:srgbClr val="0099FF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12292" name="Object 13"/>
          <p:cNvGraphicFramePr>
            <a:graphicFrameLocks noChangeAspect="1"/>
          </p:cNvGraphicFramePr>
          <p:nvPr/>
        </p:nvGraphicFramePr>
        <p:xfrm>
          <a:off x="5866513" y="5183813"/>
          <a:ext cx="1428750" cy="623887"/>
        </p:xfrm>
        <a:graphic>
          <a:graphicData uri="http://schemas.openxmlformats.org/presentationml/2006/ole">
            <p:oleObj spid="_x0000_s12292" name="Equation" r:id="rId11" imgW="901440" imgH="393480" progId="">
              <p:embed/>
            </p:oleObj>
          </a:graphicData>
        </a:graphic>
      </p:graphicFrame>
      <p:graphicFrame>
        <p:nvGraphicFramePr>
          <p:cNvPr id="12293" name="Object 14"/>
          <p:cNvGraphicFramePr>
            <a:graphicFrameLocks noChangeAspect="1"/>
          </p:cNvGraphicFramePr>
          <p:nvPr/>
        </p:nvGraphicFramePr>
        <p:xfrm>
          <a:off x="1555375" y="5221088"/>
          <a:ext cx="1955800" cy="609600"/>
        </p:xfrm>
        <a:graphic>
          <a:graphicData uri="http://schemas.openxmlformats.org/presentationml/2006/ole">
            <p:oleObj spid="_x0000_s12293" name="Equation" r:id="rId12" imgW="1346040" imgH="419040" progId="">
              <p:embed/>
            </p:oleObj>
          </a:graphicData>
        </a:graphic>
      </p:graphicFrame>
      <p:grpSp>
        <p:nvGrpSpPr>
          <p:cNvPr id="12306" name="Group 58"/>
          <p:cNvGrpSpPr>
            <a:grpSpLocks/>
          </p:cNvGrpSpPr>
          <p:nvPr/>
        </p:nvGrpSpPr>
        <p:grpSpPr bwMode="auto">
          <a:xfrm>
            <a:off x="5192713" y="2814438"/>
            <a:ext cx="2987675" cy="2297112"/>
            <a:chOff x="991961" y="3277507"/>
            <a:chExt cx="2987675" cy="2297113"/>
          </a:xfrm>
        </p:grpSpPr>
        <p:grpSp>
          <p:nvGrpSpPr>
            <p:cNvPr id="12308" name="Group 19"/>
            <p:cNvGrpSpPr>
              <a:grpSpLocks/>
            </p:cNvGrpSpPr>
            <p:nvPr/>
          </p:nvGrpSpPr>
          <p:grpSpPr bwMode="auto">
            <a:xfrm>
              <a:off x="991961" y="3277507"/>
              <a:ext cx="2987675" cy="2297113"/>
              <a:chOff x="474" y="796"/>
              <a:chExt cx="1882" cy="1447"/>
            </a:xfrm>
          </p:grpSpPr>
          <p:sp>
            <p:nvSpPr>
              <p:cNvPr id="12313" name="Rectangle 18" descr="Wide upward diagonal"/>
              <p:cNvSpPr>
                <a:spLocks noChangeArrowheads="1"/>
              </p:cNvSpPr>
              <p:nvPr/>
            </p:nvSpPr>
            <p:spPr bwMode="auto">
              <a:xfrm>
                <a:off x="474" y="1050"/>
                <a:ext cx="1632" cy="1056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Line 6"/>
              <p:cNvSpPr>
                <a:spLocks noChangeShapeType="1"/>
              </p:cNvSpPr>
              <p:nvPr/>
            </p:nvSpPr>
            <p:spPr bwMode="auto">
              <a:xfrm flipV="1">
                <a:off x="493" y="2142"/>
                <a:ext cx="13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Line 7"/>
              <p:cNvSpPr>
                <a:spLocks noChangeShapeType="1"/>
              </p:cNvSpPr>
              <p:nvPr/>
            </p:nvSpPr>
            <p:spPr bwMode="auto">
              <a:xfrm flipH="1" flipV="1">
                <a:off x="543" y="971"/>
                <a:ext cx="2" cy="1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2294" name="Object 8"/>
              <p:cNvGraphicFramePr>
                <a:graphicFrameLocks noChangeAspect="1"/>
              </p:cNvGraphicFramePr>
              <p:nvPr/>
            </p:nvGraphicFramePr>
            <p:xfrm>
              <a:off x="1678" y="2150"/>
              <a:ext cx="86" cy="93"/>
            </p:xfrm>
            <a:graphic>
              <a:graphicData uri="http://schemas.openxmlformats.org/presentationml/2006/ole">
                <p:oleObj spid="_x0000_s12294" name="Equation" r:id="rId13" imgW="126720" imgH="139680" progId="">
                  <p:embed/>
                </p:oleObj>
              </a:graphicData>
            </a:graphic>
          </p:graphicFrame>
          <p:graphicFrame>
            <p:nvGraphicFramePr>
              <p:cNvPr id="12295" name="Object 9"/>
              <p:cNvGraphicFramePr>
                <a:graphicFrameLocks noChangeAspect="1"/>
              </p:cNvGraphicFramePr>
              <p:nvPr/>
            </p:nvGraphicFramePr>
            <p:xfrm>
              <a:off x="594" y="923"/>
              <a:ext cx="94" cy="110"/>
            </p:xfrm>
            <a:graphic>
              <a:graphicData uri="http://schemas.openxmlformats.org/presentationml/2006/ole">
                <p:oleObj spid="_x0000_s12295" name="Equation" r:id="rId14" imgW="139680" imgH="164880" progId="">
                  <p:embed/>
                </p:oleObj>
              </a:graphicData>
            </a:graphic>
          </p:graphicFrame>
          <p:sp>
            <p:nvSpPr>
              <p:cNvPr id="12316" name="Freeform 13"/>
              <p:cNvSpPr>
                <a:spLocks/>
              </p:cNvSpPr>
              <p:nvPr/>
            </p:nvSpPr>
            <p:spPr bwMode="auto">
              <a:xfrm>
                <a:off x="554" y="1077"/>
                <a:ext cx="1316" cy="981"/>
              </a:xfrm>
              <a:custGeom>
                <a:avLst/>
                <a:gdLst>
                  <a:gd name="T0" fmla="*/ 3 w 1819"/>
                  <a:gd name="T1" fmla="*/ 7 h 1356"/>
                  <a:gd name="T2" fmla="*/ 4 w 1819"/>
                  <a:gd name="T3" fmla="*/ 7 h 1356"/>
                  <a:gd name="T4" fmla="*/ 5 w 1819"/>
                  <a:gd name="T5" fmla="*/ 7 h 1356"/>
                  <a:gd name="T6" fmla="*/ 7 w 1819"/>
                  <a:gd name="T7" fmla="*/ 7 h 1356"/>
                  <a:gd name="T8" fmla="*/ 7 w 1819"/>
                  <a:gd name="T9" fmla="*/ 7 h 1356"/>
                  <a:gd name="T10" fmla="*/ 9 w 1819"/>
                  <a:gd name="T11" fmla="*/ 7 h 1356"/>
                  <a:gd name="T12" fmla="*/ 9 w 1819"/>
                  <a:gd name="T13" fmla="*/ 7 h 1356"/>
                  <a:gd name="T14" fmla="*/ 10 w 1819"/>
                  <a:gd name="T15" fmla="*/ 5 h 1356"/>
                  <a:gd name="T16" fmla="*/ 10 w 1819"/>
                  <a:gd name="T17" fmla="*/ 4 h 1356"/>
                  <a:gd name="T18" fmla="*/ 9 w 1819"/>
                  <a:gd name="T19" fmla="*/ 3 h 1356"/>
                  <a:gd name="T20" fmla="*/ 7 w 1819"/>
                  <a:gd name="T21" fmla="*/ 1 h 1356"/>
                  <a:gd name="T22" fmla="*/ 7 w 1819"/>
                  <a:gd name="T23" fmla="*/ 1 h 1356"/>
                  <a:gd name="T24" fmla="*/ 4 w 1819"/>
                  <a:gd name="T25" fmla="*/ 1 h 1356"/>
                  <a:gd name="T26" fmla="*/ 1 w 1819"/>
                  <a:gd name="T27" fmla="*/ 1 h 1356"/>
                  <a:gd name="T28" fmla="*/ 1 w 1819"/>
                  <a:gd name="T29" fmla="*/ 3 h 1356"/>
                  <a:gd name="T30" fmla="*/ 1 w 1819"/>
                  <a:gd name="T31" fmla="*/ 4 h 1356"/>
                  <a:gd name="T32" fmla="*/ 1 w 1819"/>
                  <a:gd name="T33" fmla="*/ 5 h 1356"/>
                  <a:gd name="T34" fmla="*/ 1 w 1819"/>
                  <a:gd name="T35" fmla="*/ 5 h 1356"/>
                  <a:gd name="T36" fmla="*/ 1 w 1819"/>
                  <a:gd name="T37" fmla="*/ 7 h 1356"/>
                  <a:gd name="T38" fmla="*/ 3 w 1819"/>
                  <a:gd name="T39" fmla="*/ 7 h 13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19"/>
                  <a:gd name="T61" fmla="*/ 0 h 1356"/>
                  <a:gd name="T62" fmla="*/ 1819 w 1819"/>
                  <a:gd name="T63" fmla="*/ 1356 h 13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19" h="1356">
                    <a:moveTo>
                      <a:pt x="404" y="1079"/>
                    </a:moveTo>
                    <a:cubicBezTo>
                      <a:pt x="465" y="1073"/>
                      <a:pt x="554" y="1021"/>
                      <a:pt x="639" y="1019"/>
                    </a:cubicBezTo>
                    <a:cubicBezTo>
                      <a:pt x="724" y="1016"/>
                      <a:pt x="844" y="1029"/>
                      <a:pt x="918" y="1071"/>
                    </a:cubicBezTo>
                    <a:cubicBezTo>
                      <a:pt x="992" y="1112"/>
                      <a:pt x="1027" y="1217"/>
                      <a:pt x="1083" y="1262"/>
                    </a:cubicBezTo>
                    <a:cubicBezTo>
                      <a:pt x="1140" y="1308"/>
                      <a:pt x="1194" y="1330"/>
                      <a:pt x="1257" y="1341"/>
                    </a:cubicBezTo>
                    <a:cubicBezTo>
                      <a:pt x="1321" y="1352"/>
                      <a:pt x="1390" y="1356"/>
                      <a:pt x="1458" y="1332"/>
                    </a:cubicBezTo>
                    <a:cubicBezTo>
                      <a:pt x="1525" y="1308"/>
                      <a:pt x="1606" y="1260"/>
                      <a:pt x="1658" y="1201"/>
                    </a:cubicBezTo>
                    <a:cubicBezTo>
                      <a:pt x="1710" y="1143"/>
                      <a:pt x="1747" y="1066"/>
                      <a:pt x="1771" y="984"/>
                    </a:cubicBezTo>
                    <a:cubicBezTo>
                      <a:pt x="1795" y="901"/>
                      <a:pt x="1819" y="794"/>
                      <a:pt x="1797" y="705"/>
                    </a:cubicBezTo>
                    <a:cubicBezTo>
                      <a:pt x="1775" y="616"/>
                      <a:pt x="1712" y="524"/>
                      <a:pt x="1641" y="452"/>
                    </a:cubicBezTo>
                    <a:cubicBezTo>
                      <a:pt x="1569" y="381"/>
                      <a:pt x="1463" y="334"/>
                      <a:pt x="1371" y="270"/>
                    </a:cubicBezTo>
                    <a:cubicBezTo>
                      <a:pt x="1279" y="206"/>
                      <a:pt x="1223" y="109"/>
                      <a:pt x="1089" y="69"/>
                    </a:cubicBezTo>
                    <a:cubicBezTo>
                      <a:pt x="955" y="29"/>
                      <a:pt x="740" y="0"/>
                      <a:pt x="569" y="29"/>
                    </a:cubicBezTo>
                    <a:cubicBezTo>
                      <a:pt x="398" y="58"/>
                      <a:pt x="122" y="176"/>
                      <a:pt x="61" y="245"/>
                    </a:cubicBezTo>
                    <a:cubicBezTo>
                      <a:pt x="0" y="314"/>
                      <a:pt x="182" y="386"/>
                      <a:pt x="204" y="444"/>
                    </a:cubicBezTo>
                    <a:cubicBezTo>
                      <a:pt x="226" y="502"/>
                      <a:pt x="212" y="541"/>
                      <a:pt x="193" y="593"/>
                    </a:cubicBezTo>
                    <a:cubicBezTo>
                      <a:pt x="174" y="645"/>
                      <a:pt x="105" y="693"/>
                      <a:pt x="89" y="757"/>
                    </a:cubicBezTo>
                    <a:cubicBezTo>
                      <a:pt x="73" y="821"/>
                      <a:pt x="70" y="918"/>
                      <a:pt x="97" y="977"/>
                    </a:cubicBezTo>
                    <a:cubicBezTo>
                      <a:pt x="124" y="1036"/>
                      <a:pt x="202" y="1092"/>
                      <a:pt x="253" y="1109"/>
                    </a:cubicBezTo>
                    <a:cubicBezTo>
                      <a:pt x="304" y="1126"/>
                      <a:pt x="373" y="1085"/>
                      <a:pt x="404" y="107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2296" name="Object 10"/>
              <p:cNvGraphicFramePr>
                <a:graphicFrameLocks noChangeAspect="1"/>
              </p:cNvGraphicFramePr>
              <p:nvPr/>
            </p:nvGraphicFramePr>
            <p:xfrm>
              <a:off x="1184" y="1544"/>
              <a:ext cx="146" cy="137"/>
            </p:xfrm>
            <a:graphic>
              <a:graphicData uri="http://schemas.openxmlformats.org/presentationml/2006/ole">
                <p:oleObj spid="_x0000_s12296" name="Equation" r:id="rId15" imgW="215640" imgH="203040" progId="">
                  <p:embed/>
                </p:oleObj>
              </a:graphicData>
            </a:graphic>
          </p:graphicFrame>
          <p:graphicFrame>
            <p:nvGraphicFramePr>
              <p:cNvPr id="12297" name="Object 9"/>
              <p:cNvGraphicFramePr>
                <a:graphicFrameLocks noChangeAspect="1"/>
              </p:cNvGraphicFramePr>
              <p:nvPr/>
            </p:nvGraphicFramePr>
            <p:xfrm>
              <a:off x="715" y="796"/>
              <a:ext cx="1641" cy="154"/>
            </p:xfrm>
            <a:graphic>
              <a:graphicData uri="http://schemas.openxmlformats.org/presentationml/2006/ole">
                <p:oleObj spid="_x0000_s12297" name="Equation" r:id="rId16" imgW="2158920" imgH="203040" progId="">
                  <p:embed/>
                </p:oleObj>
              </a:graphicData>
            </a:graphic>
          </p:graphicFrame>
          <p:sp>
            <p:nvSpPr>
              <p:cNvPr id="12317" name="Line 15"/>
              <p:cNvSpPr>
                <a:spLocks noChangeShapeType="1"/>
              </p:cNvSpPr>
              <p:nvPr/>
            </p:nvSpPr>
            <p:spPr bwMode="auto">
              <a:xfrm>
                <a:off x="1018" y="933"/>
                <a:ext cx="110" cy="2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9" name="Freeform 50"/>
            <p:cNvSpPr>
              <a:spLocks/>
            </p:cNvSpPr>
            <p:nvPr/>
          </p:nvSpPr>
          <p:spPr bwMode="auto">
            <a:xfrm>
              <a:off x="1589314" y="4201885"/>
              <a:ext cx="1012372" cy="381000"/>
            </a:xfrm>
            <a:custGeom>
              <a:avLst/>
              <a:gdLst>
                <a:gd name="T0" fmla="*/ 0 w 1012372"/>
                <a:gd name="T1" fmla="*/ 381000 h 381000"/>
                <a:gd name="T2" fmla="*/ 54429 w 1012372"/>
                <a:gd name="T3" fmla="*/ 239486 h 381000"/>
                <a:gd name="T4" fmla="*/ 239486 w 1012372"/>
                <a:gd name="T5" fmla="*/ 152400 h 381000"/>
                <a:gd name="T6" fmla="*/ 500743 w 1012372"/>
                <a:gd name="T7" fmla="*/ 163286 h 381000"/>
                <a:gd name="T8" fmla="*/ 816429 w 1012372"/>
                <a:gd name="T9" fmla="*/ 174172 h 381000"/>
                <a:gd name="T10" fmla="*/ 936172 w 1012372"/>
                <a:gd name="T11" fmla="*/ 108857 h 381000"/>
                <a:gd name="T12" fmla="*/ 1012372 w 1012372"/>
                <a:gd name="T13" fmla="*/ 0 h 38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372"/>
                <a:gd name="T22" fmla="*/ 0 h 381000"/>
                <a:gd name="T23" fmla="*/ 1012372 w 1012372"/>
                <a:gd name="T24" fmla="*/ 381000 h 381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372" h="381000">
                  <a:moveTo>
                    <a:pt x="0" y="381000"/>
                  </a:moveTo>
                  <a:cubicBezTo>
                    <a:pt x="7257" y="329293"/>
                    <a:pt x="14515" y="277586"/>
                    <a:pt x="54429" y="239486"/>
                  </a:cubicBezTo>
                  <a:cubicBezTo>
                    <a:pt x="94343" y="201386"/>
                    <a:pt x="165100" y="165100"/>
                    <a:pt x="239486" y="152400"/>
                  </a:cubicBezTo>
                  <a:cubicBezTo>
                    <a:pt x="313872" y="139700"/>
                    <a:pt x="500743" y="163286"/>
                    <a:pt x="500743" y="163286"/>
                  </a:cubicBezTo>
                  <a:cubicBezTo>
                    <a:pt x="596900" y="166915"/>
                    <a:pt x="743858" y="183243"/>
                    <a:pt x="816429" y="174172"/>
                  </a:cubicBezTo>
                  <a:cubicBezTo>
                    <a:pt x="889000" y="165101"/>
                    <a:pt x="903515" y="137886"/>
                    <a:pt x="936172" y="108857"/>
                  </a:cubicBezTo>
                  <a:cubicBezTo>
                    <a:pt x="968829" y="79828"/>
                    <a:pt x="990600" y="39914"/>
                    <a:pt x="1012372" y="0"/>
                  </a:cubicBezTo>
                </a:path>
              </a:pathLst>
            </a:custGeom>
            <a:noFill/>
            <a:ln w="1905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51"/>
            <p:cNvSpPr>
              <a:spLocks/>
            </p:cNvSpPr>
            <p:nvPr/>
          </p:nvSpPr>
          <p:spPr bwMode="auto">
            <a:xfrm>
              <a:off x="1594262" y="4191001"/>
              <a:ext cx="1012868" cy="598714"/>
            </a:xfrm>
            <a:custGeom>
              <a:avLst/>
              <a:gdLst>
                <a:gd name="T0" fmla="*/ 0 w 990967"/>
                <a:gd name="T1" fmla="*/ 330450 h 612683"/>
                <a:gd name="T2" fmla="*/ 146312 w 990967"/>
                <a:gd name="T3" fmla="*/ 390117 h 612683"/>
                <a:gd name="T4" fmla="*/ 476138 w 990967"/>
                <a:gd name="T5" fmla="*/ 445694 h 612683"/>
                <a:gd name="T6" fmla="*/ 742539 w 990967"/>
                <a:gd name="T7" fmla="*/ 519795 h 612683"/>
                <a:gd name="T8" fmla="*/ 1059680 w 990967"/>
                <a:gd name="T9" fmla="*/ 454957 h 612683"/>
                <a:gd name="T10" fmla="*/ 1110421 w 990967"/>
                <a:gd name="T11" fmla="*/ 297489 h 612683"/>
                <a:gd name="T12" fmla="*/ 1148480 w 990967"/>
                <a:gd name="T13" fmla="*/ 102970 h 612683"/>
                <a:gd name="T14" fmla="*/ 1148480 w 990967"/>
                <a:gd name="T15" fmla="*/ 0 h 6126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0967"/>
                <a:gd name="T25" fmla="*/ 0 h 612683"/>
                <a:gd name="T26" fmla="*/ 990967 w 990967"/>
                <a:gd name="T27" fmla="*/ 612683 h 6126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0967" h="612683">
                  <a:moveTo>
                    <a:pt x="0" y="388347"/>
                  </a:moveTo>
                  <a:cubicBezTo>
                    <a:pt x="26307" y="414654"/>
                    <a:pt x="57455" y="435896"/>
                    <a:pt x="125552" y="458469"/>
                  </a:cubicBezTo>
                  <a:cubicBezTo>
                    <a:pt x="193649" y="481042"/>
                    <a:pt x="323310" y="498384"/>
                    <a:pt x="408581" y="523784"/>
                  </a:cubicBezTo>
                  <a:cubicBezTo>
                    <a:pt x="493853" y="549184"/>
                    <a:pt x="553724" y="609055"/>
                    <a:pt x="637181" y="610869"/>
                  </a:cubicBezTo>
                  <a:cubicBezTo>
                    <a:pt x="720638" y="612683"/>
                    <a:pt x="856710" y="578212"/>
                    <a:pt x="909324" y="534669"/>
                  </a:cubicBezTo>
                  <a:cubicBezTo>
                    <a:pt x="961938" y="491126"/>
                    <a:pt x="940167" y="418555"/>
                    <a:pt x="952867" y="349612"/>
                  </a:cubicBezTo>
                  <a:cubicBezTo>
                    <a:pt x="965567" y="280669"/>
                    <a:pt x="980081" y="179281"/>
                    <a:pt x="985524" y="121012"/>
                  </a:cubicBezTo>
                  <a:cubicBezTo>
                    <a:pt x="990967" y="62743"/>
                    <a:pt x="988245" y="8164"/>
                    <a:pt x="985524" y="0"/>
                  </a:cubicBezTo>
                </a:path>
              </a:pathLst>
            </a:custGeom>
            <a:noFill/>
            <a:ln w="1905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311" name="Straight Arrow Connector 55"/>
            <p:cNvCxnSpPr>
              <a:cxnSpLocks noChangeShapeType="1"/>
            </p:cNvCxnSpPr>
            <p:nvPr/>
          </p:nvCxnSpPr>
          <p:spPr bwMode="auto">
            <a:xfrm flipH="1" flipV="1">
              <a:off x="2090057" y="4365171"/>
              <a:ext cx="315686" cy="10886"/>
            </a:xfrm>
            <a:prstGeom prst="straightConnector1">
              <a:avLst/>
            </a:prstGeom>
            <a:noFill/>
            <a:ln w="12700" algn="ctr">
              <a:solidFill>
                <a:srgbClr val="0099FF"/>
              </a:solidFill>
              <a:round/>
              <a:headEnd/>
              <a:tailEnd type="triangle" w="med" len="med"/>
            </a:ln>
          </p:spPr>
        </p:cxnSp>
        <p:cxnSp>
          <p:nvCxnSpPr>
            <p:cNvPr id="12312" name="Straight Arrow Connector 56"/>
            <p:cNvCxnSpPr>
              <a:cxnSpLocks noChangeShapeType="1"/>
              <a:endCxn id="12310" idx="4"/>
            </p:cNvCxnSpPr>
            <p:nvPr/>
          </p:nvCxnSpPr>
          <p:spPr bwMode="auto">
            <a:xfrm flipV="1">
              <a:off x="2362200" y="4713480"/>
              <a:ext cx="161483" cy="65348"/>
            </a:xfrm>
            <a:prstGeom prst="straightConnector1">
              <a:avLst/>
            </a:prstGeom>
            <a:noFill/>
            <a:ln w="9525" algn="ctr">
              <a:solidFill>
                <a:srgbClr val="0099FF"/>
              </a:solidFill>
              <a:round/>
              <a:headEnd/>
              <a:tailEnd type="triangle" w="med" len="med"/>
            </a:ln>
          </p:spPr>
        </p:cxnSp>
      </p:grpSp>
      <p:sp>
        <p:nvSpPr>
          <p:cNvPr id="12307" name="Left-Right Arrow 59"/>
          <p:cNvSpPr>
            <a:spLocks noChangeArrowheads="1"/>
          </p:cNvSpPr>
          <p:nvPr/>
        </p:nvSpPr>
        <p:spPr bwMode="auto">
          <a:xfrm>
            <a:off x="4203700" y="3847900"/>
            <a:ext cx="630238" cy="282575"/>
          </a:xfrm>
          <a:prstGeom prst="leftRightArrow">
            <a:avLst>
              <a:gd name="adj1" fmla="val 50000"/>
              <a:gd name="adj2" fmla="val 501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12303" name="Object 13"/>
          <p:cNvGraphicFramePr>
            <a:graphicFrameLocks noChangeAspect="1"/>
          </p:cNvGraphicFramePr>
          <p:nvPr/>
        </p:nvGraphicFramePr>
        <p:xfrm>
          <a:off x="3407230" y="5543135"/>
          <a:ext cx="2518558" cy="507344"/>
        </p:xfrm>
        <a:graphic>
          <a:graphicData uri="http://schemas.openxmlformats.org/presentationml/2006/ole">
            <p:oleObj spid="_x0000_s12303" name="Equation" r:id="rId17" imgW="2082600" imgH="419040" progId="">
              <p:embed/>
            </p:oleObj>
          </a:graphicData>
        </a:graphic>
      </p:graphicFrame>
      <p:sp>
        <p:nvSpPr>
          <p:cNvPr id="44" name="Left-Right Arrow 43"/>
          <p:cNvSpPr/>
          <p:nvPr/>
        </p:nvSpPr>
        <p:spPr bwMode="auto">
          <a:xfrm>
            <a:off x="4143375" y="5248275"/>
            <a:ext cx="714375" cy="295275"/>
          </a:xfrm>
          <a:prstGeom prst="leftRight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6" descr="C:\Users\Somnath Saha\Desktop\3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290513" y="-214313"/>
            <a:ext cx="9434513" cy="70723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01775" y="203200"/>
            <a:ext cx="77724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Extension </a:t>
            </a:r>
            <a:r>
              <a:rPr lang="en-US" sz="2800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 Cauchy’s Theorem to </a:t>
            </a:r>
            <a:endParaRPr lang="en-US" sz="2800" u="sng" dirty="0" smtClean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2800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Multiply-Connected </a:t>
            </a:r>
            <a:r>
              <a:rPr lang="en-US" sz="2800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Regions</a:t>
            </a:r>
            <a:r>
              <a:rPr lang="en-US" sz="3200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13314" name="Object 0"/>
          <p:cNvGraphicFramePr>
            <a:graphicFrameLocks noChangeAspect="1"/>
          </p:cNvGraphicFramePr>
          <p:nvPr/>
        </p:nvGraphicFramePr>
        <p:xfrm>
          <a:off x="481013" y="3862388"/>
          <a:ext cx="7427953" cy="2391614"/>
        </p:xfrm>
        <a:graphic>
          <a:graphicData uri="http://schemas.openxmlformats.org/presentationml/2006/ole">
            <p:oleObj spid="_x0000_s13314" name="Equation" r:id="rId4" imgW="6032160" imgH="1942920" progId="">
              <p:embed/>
            </p:oleObj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4848225" y="1202986"/>
            <a:ext cx="3044489" cy="2378227"/>
            <a:chOff x="4848225" y="1202986"/>
            <a:chExt cx="3044489" cy="2378227"/>
          </a:xfrm>
        </p:grpSpPr>
        <p:sp>
          <p:nvSpPr>
            <p:cNvPr id="13341" name="Rectangle 20" descr="Wide upward diagonal"/>
            <p:cNvSpPr>
              <a:spLocks noChangeArrowheads="1"/>
            </p:cNvSpPr>
            <p:nvPr/>
          </p:nvSpPr>
          <p:spPr bwMode="auto">
            <a:xfrm>
              <a:off x="4848225" y="1657350"/>
              <a:ext cx="2590800" cy="189547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Line 21"/>
            <p:cNvSpPr>
              <a:spLocks noChangeShapeType="1"/>
            </p:cNvSpPr>
            <p:nvPr/>
          </p:nvSpPr>
          <p:spPr bwMode="auto">
            <a:xfrm flipV="1">
              <a:off x="4954588" y="3467100"/>
              <a:ext cx="2651125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22"/>
            <p:cNvSpPr>
              <a:spLocks noChangeShapeType="1"/>
            </p:cNvSpPr>
            <p:nvPr/>
          </p:nvSpPr>
          <p:spPr bwMode="auto">
            <a:xfrm flipH="1" flipV="1">
              <a:off x="5033963" y="1522413"/>
              <a:ext cx="3175" cy="2043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20" name="Object 6"/>
            <p:cNvGraphicFramePr>
              <a:graphicFrameLocks noChangeAspect="1"/>
            </p:cNvGraphicFramePr>
            <p:nvPr/>
          </p:nvGraphicFramePr>
          <p:xfrm>
            <a:off x="7665050" y="3335017"/>
            <a:ext cx="227664" cy="246196"/>
          </p:xfrm>
          <a:graphic>
            <a:graphicData uri="http://schemas.openxmlformats.org/presentationml/2006/ole">
              <p:oleObj spid="_x0000_s13320" name="Equation" r:id="rId5" imgW="126720" imgH="139680" progId="">
                <p:embed/>
              </p:oleObj>
            </a:graphicData>
          </a:graphic>
        </p:graphicFrame>
        <p:graphicFrame>
          <p:nvGraphicFramePr>
            <p:cNvPr id="13321" name="Object 7"/>
            <p:cNvGraphicFramePr>
              <a:graphicFrameLocks noChangeAspect="1"/>
            </p:cNvGraphicFramePr>
            <p:nvPr/>
          </p:nvGraphicFramePr>
          <p:xfrm>
            <a:off x="4906275" y="1202986"/>
            <a:ext cx="233613" cy="273377"/>
          </p:xfrm>
          <a:graphic>
            <a:graphicData uri="http://schemas.openxmlformats.org/presentationml/2006/ole">
              <p:oleObj spid="_x0000_s13321" name="Equation" r:id="rId6" imgW="139680" imgH="164880" progId="">
                <p:embed/>
              </p:oleObj>
            </a:graphicData>
          </a:graphic>
        </p:graphicFrame>
        <p:sp>
          <p:nvSpPr>
            <p:cNvPr id="13344" name="Freeform 25"/>
            <p:cNvSpPr>
              <a:spLocks/>
            </p:cNvSpPr>
            <p:nvPr/>
          </p:nvSpPr>
          <p:spPr bwMode="auto">
            <a:xfrm>
              <a:off x="5146675" y="1738313"/>
              <a:ext cx="2089150" cy="1557338"/>
            </a:xfrm>
            <a:custGeom>
              <a:avLst/>
              <a:gdLst>
                <a:gd name="T0" fmla="*/ 3 w 1819"/>
                <a:gd name="T1" fmla="*/ 7 h 1356"/>
                <a:gd name="T2" fmla="*/ 4 w 1819"/>
                <a:gd name="T3" fmla="*/ 7 h 1356"/>
                <a:gd name="T4" fmla="*/ 5 w 1819"/>
                <a:gd name="T5" fmla="*/ 7 h 1356"/>
                <a:gd name="T6" fmla="*/ 7 w 1819"/>
                <a:gd name="T7" fmla="*/ 7 h 1356"/>
                <a:gd name="T8" fmla="*/ 7 w 1819"/>
                <a:gd name="T9" fmla="*/ 7 h 1356"/>
                <a:gd name="T10" fmla="*/ 9 w 1819"/>
                <a:gd name="T11" fmla="*/ 7 h 1356"/>
                <a:gd name="T12" fmla="*/ 9 w 1819"/>
                <a:gd name="T13" fmla="*/ 7 h 1356"/>
                <a:gd name="T14" fmla="*/ 10 w 1819"/>
                <a:gd name="T15" fmla="*/ 5 h 1356"/>
                <a:gd name="T16" fmla="*/ 10 w 1819"/>
                <a:gd name="T17" fmla="*/ 4 h 1356"/>
                <a:gd name="T18" fmla="*/ 9 w 1819"/>
                <a:gd name="T19" fmla="*/ 3 h 1356"/>
                <a:gd name="T20" fmla="*/ 7 w 1819"/>
                <a:gd name="T21" fmla="*/ 1 h 1356"/>
                <a:gd name="T22" fmla="*/ 7 w 1819"/>
                <a:gd name="T23" fmla="*/ 1 h 1356"/>
                <a:gd name="T24" fmla="*/ 4 w 1819"/>
                <a:gd name="T25" fmla="*/ 1 h 1356"/>
                <a:gd name="T26" fmla="*/ 1 w 1819"/>
                <a:gd name="T27" fmla="*/ 1 h 1356"/>
                <a:gd name="T28" fmla="*/ 1 w 1819"/>
                <a:gd name="T29" fmla="*/ 3 h 1356"/>
                <a:gd name="T30" fmla="*/ 1 w 1819"/>
                <a:gd name="T31" fmla="*/ 4 h 1356"/>
                <a:gd name="T32" fmla="*/ 1 w 1819"/>
                <a:gd name="T33" fmla="*/ 5 h 1356"/>
                <a:gd name="T34" fmla="*/ 1 w 1819"/>
                <a:gd name="T35" fmla="*/ 5 h 1356"/>
                <a:gd name="T36" fmla="*/ 1 w 1819"/>
                <a:gd name="T37" fmla="*/ 7 h 1356"/>
                <a:gd name="T38" fmla="*/ 3 w 1819"/>
                <a:gd name="T39" fmla="*/ 7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22" name="Object 8"/>
            <p:cNvGraphicFramePr>
              <a:graphicFrameLocks noChangeAspect="1"/>
            </p:cNvGraphicFramePr>
            <p:nvPr/>
          </p:nvGraphicFramePr>
          <p:xfrm>
            <a:off x="5367338" y="1339850"/>
            <a:ext cx="2481263" cy="244475"/>
          </p:xfrm>
          <a:graphic>
            <a:graphicData uri="http://schemas.openxmlformats.org/presentationml/2006/ole">
              <p:oleObj spid="_x0000_s13322" name="Equation" r:id="rId7" imgW="2057400" imgH="203040" progId="">
                <p:embed/>
              </p:oleObj>
            </a:graphicData>
          </a:graphic>
        </p:graphicFrame>
        <p:sp>
          <p:nvSpPr>
            <p:cNvPr id="13345" name="Line 27"/>
            <p:cNvSpPr>
              <a:spLocks noChangeShapeType="1"/>
            </p:cNvSpPr>
            <p:nvPr/>
          </p:nvSpPr>
          <p:spPr bwMode="auto">
            <a:xfrm>
              <a:off x="5788025" y="1557338"/>
              <a:ext cx="174625" cy="412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28" descr="Wide upward diagonal"/>
            <p:cNvSpPr>
              <a:spLocks/>
            </p:cNvSpPr>
            <p:nvPr/>
          </p:nvSpPr>
          <p:spPr bwMode="auto">
            <a:xfrm>
              <a:off x="5703888" y="2227263"/>
              <a:ext cx="844550" cy="460375"/>
            </a:xfrm>
            <a:custGeom>
              <a:avLst/>
              <a:gdLst>
                <a:gd name="T0" fmla="*/ 0 w 1306"/>
                <a:gd name="T1" fmla="*/ 0 h 759"/>
                <a:gd name="T2" fmla="*/ 0 w 1306"/>
                <a:gd name="T3" fmla="*/ 0 h 759"/>
                <a:gd name="T4" fmla="*/ 0 w 1306"/>
                <a:gd name="T5" fmla="*/ 0 h 759"/>
                <a:gd name="T6" fmla="*/ 0 w 1306"/>
                <a:gd name="T7" fmla="*/ 0 h 759"/>
                <a:gd name="T8" fmla="*/ 0 w 1306"/>
                <a:gd name="T9" fmla="*/ 0 h 759"/>
                <a:gd name="T10" fmla="*/ 0 w 1306"/>
                <a:gd name="T11" fmla="*/ 0 h 759"/>
                <a:gd name="T12" fmla="*/ 0 w 1306"/>
                <a:gd name="T13" fmla="*/ 0 h 759"/>
                <a:gd name="T14" fmla="*/ 0 w 1306"/>
                <a:gd name="T15" fmla="*/ 0 h 759"/>
                <a:gd name="T16" fmla="*/ 0 w 1306"/>
                <a:gd name="T17" fmla="*/ 0 h 759"/>
                <a:gd name="T18" fmla="*/ 0 w 1306"/>
                <a:gd name="T19" fmla="*/ 0 h 759"/>
                <a:gd name="T20" fmla="*/ 0 w 1306"/>
                <a:gd name="T21" fmla="*/ 0 h 759"/>
                <a:gd name="T22" fmla="*/ 0 w 1306"/>
                <a:gd name="T23" fmla="*/ 0 h 7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6"/>
                <a:gd name="T37" fmla="*/ 0 h 759"/>
                <a:gd name="T38" fmla="*/ 1306 w 1306"/>
                <a:gd name="T39" fmla="*/ 759 h 7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6" h="759">
                  <a:moveTo>
                    <a:pt x="391" y="74"/>
                  </a:moveTo>
                  <a:cubicBezTo>
                    <a:pt x="481" y="77"/>
                    <a:pt x="578" y="197"/>
                    <a:pt x="673" y="188"/>
                  </a:cubicBezTo>
                  <a:cubicBezTo>
                    <a:pt x="768" y="179"/>
                    <a:pt x="872" y="40"/>
                    <a:pt x="961" y="20"/>
                  </a:cubicBezTo>
                  <a:cubicBezTo>
                    <a:pt x="1050" y="0"/>
                    <a:pt x="1150" y="30"/>
                    <a:pt x="1207" y="68"/>
                  </a:cubicBezTo>
                  <a:cubicBezTo>
                    <a:pt x="1264" y="106"/>
                    <a:pt x="1306" y="188"/>
                    <a:pt x="1303" y="249"/>
                  </a:cubicBezTo>
                  <a:cubicBezTo>
                    <a:pt x="1300" y="310"/>
                    <a:pt x="1242" y="380"/>
                    <a:pt x="1190" y="432"/>
                  </a:cubicBezTo>
                  <a:cubicBezTo>
                    <a:pt x="1138" y="483"/>
                    <a:pt x="1061" y="517"/>
                    <a:pt x="995" y="564"/>
                  </a:cubicBezTo>
                  <a:cubicBezTo>
                    <a:pt x="928" y="610"/>
                    <a:pt x="888" y="680"/>
                    <a:pt x="791" y="709"/>
                  </a:cubicBezTo>
                  <a:cubicBezTo>
                    <a:pt x="694" y="738"/>
                    <a:pt x="538" y="759"/>
                    <a:pt x="415" y="738"/>
                  </a:cubicBezTo>
                  <a:cubicBezTo>
                    <a:pt x="291" y="717"/>
                    <a:pt x="94" y="677"/>
                    <a:pt x="47" y="582"/>
                  </a:cubicBezTo>
                  <a:cubicBezTo>
                    <a:pt x="0" y="487"/>
                    <a:pt x="76" y="255"/>
                    <a:pt x="133" y="170"/>
                  </a:cubicBezTo>
                  <a:cubicBezTo>
                    <a:pt x="190" y="85"/>
                    <a:pt x="302" y="81"/>
                    <a:pt x="391" y="74"/>
                  </a:cubicBez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23" name="Object 9"/>
            <p:cNvGraphicFramePr>
              <a:graphicFrameLocks noChangeAspect="1"/>
            </p:cNvGraphicFramePr>
            <p:nvPr/>
          </p:nvGraphicFramePr>
          <p:xfrm>
            <a:off x="6862763" y="2684463"/>
            <a:ext cx="260350" cy="244475"/>
          </p:xfrm>
          <a:graphic>
            <a:graphicData uri="http://schemas.openxmlformats.org/presentationml/2006/ole">
              <p:oleObj spid="_x0000_s13323" name="Equation" r:id="rId8" imgW="241200" imgH="228600" progId="">
                <p:embed/>
              </p:oleObj>
            </a:graphicData>
          </a:graphic>
        </p:graphicFrame>
        <p:sp>
          <p:nvSpPr>
            <p:cNvPr id="13347" name="Freeform 30"/>
            <p:cNvSpPr>
              <a:spLocks/>
            </p:cNvSpPr>
            <p:nvPr/>
          </p:nvSpPr>
          <p:spPr bwMode="auto">
            <a:xfrm>
              <a:off x="6824663" y="2208213"/>
              <a:ext cx="71438" cy="76200"/>
            </a:xfrm>
            <a:custGeom>
              <a:avLst/>
              <a:gdLst>
                <a:gd name="T0" fmla="*/ 1 w 62"/>
                <a:gd name="T1" fmla="*/ 1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31"/>
            <p:cNvSpPr>
              <a:spLocks/>
            </p:cNvSpPr>
            <p:nvPr/>
          </p:nvSpPr>
          <p:spPr bwMode="auto">
            <a:xfrm>
              <a:off x="5421313" y="2012950"/>
              <a:ext cx="1549400" cy="1101725"/>
            </a:xfrm>
            <a:custGeom>
              <a:avLst/>
              <a:gdLst>
                <a:gd name="T0" fmla="*/ 185 w 976"/>
                <a:gd name="T1" fmla="*/ 535 h 694"/>
                <a:gd name="T2" fmla="*/ 317 w 976"/>
                <a:gd name="T3" fmla="*/ 500 h 694"/>
                <a:gd name="T4" fmla="*/ 474 w 976"/>
                <a:gd name="T5" fmla="*/ 530 h 694"/>
                <a:gd name="T6" fmla="*/ 567 w 976"/>
                <a:gd name="T7" fmla="*/ 640 h 694"/>
                <a:gd name="T8" fmla="*/ 665 w 976"/>
                <a:gd name="T9" fmla="*/ 685 h 694"/>
                <a:gd name="T10" fmla="*/ 778 w 976"/>
                <a:gd name="T11" fmla="*/ 680 h 694"/>
                <a:gd name="T12" fmla="*/ 890 w 976"/>
                <a:gd name="T13" fmla="*/ 605 h 694"/>
                <a:gd name="T14" fmla="*/ 954 w 976"/>
                <a:gd name="T15" fmla="*/ 480 h 694"/>
                <a:gd name="T16" fmla="*/ 969 w 976"/>
                <a:gd name="T17" fmla="*/ 320 h 694"/>
                <a:gd name="T18" fmla="*/ 913 w 976"/>
                <a:gd name="T19" fmla="*/ 154 h 694"/>
                <a:gd name="T20" fmla="*/ 751 w 976"/>
                <a:gd name="T21" fmla="*/ 40 h 694"/>
                <a:gd name="T22" fmla="*/ 509 w 976"/>
                <a:gd name="T23" fmla="*/ 0 h 694"/>
                <a:gd name="T24" fmla="*/ 273 w 976"/>
                <a:gd name="T25" fmla="*/ 40 h 694"/>
                <a:gd name="T26" fmla="*/ 117 w 976"/>
                <a:gd name="T27" fmla="*/ 108 h 694"/>
                <a:gd name="T28" fmla="*/ 39 w 976"/>
                <a:gd name="T29" fmla="*/ 200 h 694"/>
                <a:gd name="T30" fmla="*/ 1 w 976"/>
                <a:gd name="T31" fmla="*/ 324 h 694"/>
                <a:gd name="T32" fmla="*/ 31 w 976"/>
                <a:gd name="T33" fmla="*/ 464 h 694"/>
                <a:gd name="T34" fmla="*/ 111 w 976"/>
                <a:gd name="T35" fmla="*/ 525 h 694"/>
                <a:gd name="T36" fmla="*/ 185 w 976"/>
                <a:gd name="T37" fmla="*/ 535 h 6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6"/>
                <a:gd name="T58" fmla="*/ 0 h 694"/>
                <a:gd name="T59" fmla="*/ 976 w 976"/>
                <a:gd name="T60" fmla="*/ 694 h 6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6" h="694">
                  <a:moveTo>
                    <a:pt x="185" y="535"/>
                  </a:moveTo>
                  <a:cubicBezTo>
                    <a:pt x="219" y="531"/>
                    <a:pt x="269" y="501"/>
                    <a:pt x="317" y="500"/>
                  </a:cubicBezTo>
                  <a:cubicBezTo>
                    <a:pt x="365" y="499"/>
                    <a:pt x="432" y="506"/>
                    <a:pt x="474" y="530"/>
                  </a:cubicBezTo>
                  <a:cubicBezTo>
                    <a:pt x="516" y="554"/>
                    <a:pt x="535" y="614"/>
                    <a:pt x="567" y="640"/>
                  </a:cubicBezTo>
                  <a:cubicBezTo>
                    <a:pt x="599" y="666"/>
                    <a:pt x="629" y="679"/>
                    <a:pt x="665" y="685"/>
                  </a:cubicBezTo>
                  <a:cubicBezTo>
                    <a:pt x="700" y="691"/>
                    <a:pt x="740" y="694"/>
                    <a:pt x="778" y="680"/>
                  </a:cubicBezTo>
                  <a:cubicBezTo>
                    <a:pt x="816" y="666"/>
                    <a:pt x="861" y="639"/>
                    <a:pt x="890" y="605"/>
                  </a:cubicBezTo>
                  <a:cubicBezTo>
                    <a:pt x="920" y="571"/>
                    <a:pt x="941" y="528"/>
                    <a:pt x="954" y="480"/>
                  </a:cubicBezTo>
                  <a:cubicBezTo>
                    <a:pt x="968" y="433"/>
                    <a:pt x="976" y="374"/>
                    <a:pt x="969" y="320"/>
                  </a:cubicBezTo>
                  <a:cubicBezTo>
                    <a:pt x="962" y="266"/>
                    <a:pt x="949" y="201"/>
                    <a:pt x="913" y="154"/>
                  </a:cubicBezTo>
                  <a:cubicBezTo>
                    <a:pt x="877" y="107"/>
                    <a:pt x="818" y="66"/>
                    <a:pt x="751" y="40"/>
                  </a:cubicBezTo>
                  <a:cubicBezTo>
                    <a:pt x="684" y="14"/>
                    <a:pt x="589" y="0"/>
                    <a:pt x="509" y="0"/>
                  </a:cubicBezTo>
                  <a:cubicBezTo>
                    <a:pt x="429" y="0"/>
                    <a:pt x="338" y="22"/>
                    <a:pt x="273" y="40"/>
                  </a:cubicBezTo>
                  <a:cubicBezTo>
                    <a:pt x="208" y="58"/>
                    <a:pt x="156" y="81"/>
                    <a:pt x="117" y="108"/>
                  </a:cubicBezTo>
                  <a:cubicBezTo>
                    <a:pt x="78" y="135"/>
                    <a:pt x="58" y="164"/>
                    <a:pt x="39" y="200"/>
                  </a:cubicBezTo>
                  <a:cubicBezTo>
                    <a:pt x="20" y="236"/>
                    <a:pt x="2" y="280"/>
                    <a:pt x="1" y="324"/>
                  </a:cubicBezTo>
                  <a:cubicBezTo>
                    <a:pt x="0" y="368"/>
                    <a:pt x="13" y="430"/>
                    <a:pt x="31" y="464"/>
                  </a:cubicBezTo>
                  <a:cubicBezTo>
                    <a:pt x="49" y="498"/>
                    <a:pt x="85" y="513"/>
                    <a:pt x="111" y="525"/>
                  </a:cubicBezTo>
                  <a:cubicBezTo>
                    <a:pt x="137" y="537"/>
                    <a:pt x="151" y="539"/>
                    <a:pt x="185" y="535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5"/>
            <p:cNvSpPr>
              <a:spLocks/>
            </p:cNvSpPr>
            <p:nvPr/>
          </p:nvSpPr>
          <p:spPr bwMode="auto">
            <a:xfrm>
              <a:off x="5611813" y="2138363"/>
              <a:ext cx="1131888" cy="641350"/>
            </a:xfrm>
            <a:custGeom>
              <a:avLst/>
              <a:gdLst>
                <a:gd name="T0" fmla="*/ 143 w 713"/>
                <a:gd name="T1" fmla="*/ 371 h 404"/>
                <a:gd name="T2" fmla="*/ 249 w 713"/>
                <a:gd name="T3" fmla="*/ 370 h 404"/>
                <a:gd name="T4" fmla="*/ 377 w 713"/>
                <a:gd name="T5" fmla="*/ 394 h 404"/>
                <a:gd name="T6" fmla="*/ 491 w 713"/>
                <a:gd name="T7" fmla="*/ 397 h 404"/>
                <a:gd name="T8" fmla="*/ 571 w 713"/>
                <a:gd name="T9" fmla="*/ 355 h 404"/>
                <a:gd name="T10" fmla="*/ 657 w 713"/>
                <a:gd name="T11" fmla="*/ 299 h 404"/>
                <a:gd name="T12" fmla="*/ 709 w 713"/>
                <a:gd name="T13" fmla="*/ 233 h 404"/>
                <a:gd name="T14" fmla="*/ 681 w 713"/>
                <a:gd name="T15" fmla="*/ 121 h 404"/>
                <a:gd name="T16" fmla="*/ 583 w 713"/>
                <a:gd name="T17" fmla="*/ 45 h 404"/>
                <a:gd name="T18" fmla="*/ 407 w 713"/>
                <a:gd name="T19" fmla="*/ 1 h 404"/>
                <a:gd name="T20" fmla="*/ 277 w 713"/>
                <a:gd name="T21" fmla="*/ 41 h 404"/>
                <a:gd name="T22" fmla="*/ 77 w 713"/>
                <a:gd name="T23" fmla="*/ 69 h 404"/>
                <a:gd name="T24" fmla="*/ 6 w 713"/>
                <a:gd name="T25" fmla="*/ 235 h 404"/>
                <a:gd name="T26" fmla="*/ 39 w 713"/>
                <a:gd name="T27" fmla="*/ 341 h 404"/>
                <a:gd name="T28" fmla="*/ 143 w 713"/>
                <a:gd name="T29" fmla="*/ 371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13"/>
                <a:gd name="T46" fmla="*/ 0 h 404"/>
                <a:gd name="T47" fmla="*/ 713 w 713"/>
                <a:gd name="T48" fmla="*/ 404 h 4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13" h="404">
                  <a:moveTo>
                    <a:pt x="143" y="371"/>
                  </a:moveTo>
                  <a:cubicBezTo>
                    <a:pt x="178" y="376"/>
                    <a:pt x="210" y="366"/>
                    <a:pt x="249" y="370"/>
                  </a:cubicBezTo>
                  <a:cubicBezTo>
                    <a:pt x="288" y="374"/>
                    <a:pt x="337" y="390"/>
                    <a:pt x="377" y="394"/>
                  </a:cubicBezTo>
                  <a:cubicBezTo>
                    <a:pt x="417" y="398"/>
                    <a:pt x="459" y="404"/>
                    <a:pt x="491" y="397"/>
                  </a:cubicBezTo>
                  <a:cubicBezTo>
                    <a:pt x="523" y="390"/>
                    <a:pt x="544" y="371"/>
                    <a:pt x="571" y="355"/>
                  </a:cubicBezTo>
                  <a:cubicBezTo>
                    <a:pt x="598" y="339"/>
                    <a:pt x="634" y="319"/>
                    <a:pt x="657" y="299"/>
                  </a:cubicBezTo>
                  <a:cubicBezTo>
                    <a:pt x="680" y="279"/>
                    <a:pt x="705" y="263"/>
                    <a:pt x="709" y="233"/>
                  </a:cubicBezTo>
                  <a:cubicBezTo>
                    <a:pt x="713" y="203"/>
                    <a:pt x="702" y="152"/>
                    <a:pt x="681" y="121"/>
                  </a:cubicBezTo>
                  <a:cubicBezTo>
                    <a:pt x="660" y="90"/>
                    <a:pt x="629" y="65"/>
                    <a:pt x="583" y="45"/>
                  </a:cubicBezTo>
                  <a:cubicBezTo>
                    <a:pt x="537" y="25"/>
                    <a:pt x="458" y="2"/>
                    <a:pt x="407" y="1"/>
                  </a:cubicBezTo>
                  <a:cubicBezTo>
                    <a:pt x="356" y="0"/>
                    <a:pt x="332" y="30"/>
                    <a:pt x="277" y="41"/>
                  </a:cubicBezTo>
                  <a:cubicBezTo>
                    <a:pt x="222" y="52"/>
                    <a:pt x="122" y="37"/>
                    <a:pt x="77" y="69"/>
                  </a:cubicBezTo>
                  <a:cubicBezTo>
                    <a:pt x="32" y="101"/>
                    <a:pt x="12" y="190"/>
                    <a:pt x="6" y="235"/>
                  </a:cubicBezTo>
                  <a:cubicBezTo>
                    <a:pt x="0" y="280"/>
                    <a:pt x="16" y="318"/>
                    <a:pt x="39" y="341"/>
                  </a:cubicBezTo>
                  <a:cubicBezTo>
                    <a:pt x="62" y="364"/>
                    <a:pt x="108" y="366"/>
                    <a:pt x="143" y="371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Rectangle 33" descr="Wide upward diagonal"/>
            <p:cNvSpPr>
              <a:spLocks noChangeArrowheads="1"/>
            </p:cNvSpPr>
            <p:nvPr/>
          </p:nvSpPr>
          <p:spPr bwMode="auto">
            <a:xfrm rot="2115621">
              <a:off x="6564313" y="1949450"/>
              <a:ext cx="52388" cy="47625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pattFill prst="wdUpDiag">
                <a:fgClr>
                  <a:schemeClr val="tx1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Line 32"/>
            <p:cNvSpPr>
              <a:spLocks noChangeShapeType="1"/>
            </p:cNvSpPr>
            <p:nvPr/>
          </p:nvSpPr>
          <p:spPr bwMode="auto">
            <a:xfrm flipH="1">
              <a:off x="6475413" y="2000250"/>
              <a:ext cx="201613" cy="279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Line 34"/>
            <p:cNvSpPr>
              <a:spLocks noChangeShapeType="1"/>
            </p:cNvSpPr>
            <p:nvPr/>
          </p:nvSpPr>
          <p:spPr bwMode="auto">
            <a:xfrm flipH="1">
              <a:off x="6529388" y="2047875"/>
              <a:ext cx="215900" cy="284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Rectangle 36"/>
            <p:cNvSpPr>
              <a:spLocks noChangeArrowheads="1"/>
            </p:cNvSpPr>
            <p:nvPr/>
          </p:nvSpPr>
          <p:spPr bwMode="auto">
            <a:xfrm rot="2175231">
              <a:off x="6502400" y="2024063"/>
              <a:ext cx="55563" cy="2190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Rectangle 37"/>
            <p:cNvSpPr>
              <a:spLocks noChangeArrowheads="1"/>
            </p:cNvSpPr>
            <p:nvPr/>
          </p:nvSpPr>
          <p:spPr bwMode="auto">
            <a:xfrm rot="2175231">
              <a:off x="6648450" y="2093913"/>
              <a:ext cx="55563" cy="2190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5" name="Freeform 38"/>
            <p:cNvSpPr>
              <a:spLocks/>
            </p:cNvSpPr>
            <p:nvPr/>
          </p:nvSpPr>
          <p:spPr bwMode="auto">
            <a:xfrm flipV="1">
              <a:off x="6672263" y="2157413"/>
              <a:ext cx="77788" cy="111125"/>
            </a:xfrm>
            <a:custGeom>
              <a:avLst/>
              <a:gdLst>
                <a:gd name="T0" fmla="*/ 2 w 62"/>
                <a:gd name="T1" fmla="*/ 169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39"/>
            <p:cNvSpPr>
              <a:spLocks/>
            </p:cNvSpPr>
            <p:nvPr/>
          </p:nvSpPr>
          <p:spPr bwMode="auto">
            <a:xfrm>
              <a:off x="6691313" y="2328863"/>
              <a:ext cx="46038" cy="98425"/>
            </a:xfrm>
            <a:custGeom>
              <a:avLst/>
              <a:gdLst>
                <a:gd name="T0" fmla="*/ 0 w 62"/>
                <a:gd name="T1" fmla="*/ 23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40"/>
            <p:cNvSpPr>
              <a:spLocks/>
            </p:cNvSpPr>
            <p:nvPr/>
          </p:nvSpPr>
          <p:spPr bwMode="auto">
            <a:xfrm flipH="1">
              <a:off x="6473825" y="2068513"/>
              <a:ext cx="61913" cy="92075"/>
            </a:xfrm>
            <a:custGeom>
              <a:avLst/>
              <a:gdLst>
                <a:gd name="T0" fmla="*/ 1 w 62"/>
                <a:gd name="T1" fmla="*/ 9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41"/>
            <p:cNvSpPr>
              <a:spLocks noChangeShapeType="1"/>
            </p:cNvSpPr>
            <p:nvPr/>
          </p:nvSpPr>
          <p:spPr bwMode="auto">
            <a:xfrm flipH="1">
              <a:off x="6661150" y="2155825"/>
              <a:ext cx="95250" cy="13335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42"/>
            <p:cNvSpPr>
              <a:spLocks noChangeShapeType="1"/>
            </p:cNvSpPr>
            <p:nvPr/>
          </p:nvSpPr>
          <p:spPr bwMode="auto">
            <a:xfrm flipH="1">
              <a:off x="6451600" y="2051050"/>
              <a:ext cx="101600" cy="136525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24" name="Object 10"/>
            <p:cNvGraphicFramePr>
              <a:graphicFrameLocks noChangeAspect="1"/>
            </p:cNvGraphicFramePr>
            <p:nvPr/>
          </p:nvGraphicFramePr>
          <p:xfrm>
            <a:off x="6472238" y="2636838"/>
            <a:ext cx="274638" cy="244475"/>
          </p:xfrm>
          <a:graphic>
            <a:graphicData uri="http://schemas.openxmlformats.org/presentationml/2006/ole">
              <p:oleObj spid="_x0000_s13324" name="Equation" r:id="rId9" imgW="253800" imgH="228600" progId="">
                <p:embed/>
              </p:oleObj>
            </a:graphicData>
          </a:graphic>
        </p:graphicFrame>
        <p:graphicFrame>
          <p:nvGraphicFramePr>
            <p:cNvPr id="13325" name="Object 11"/>
            <p:cNvGraphicFramePr>
              <a:graphicFrameLocks noChangeAspect="1"/>
            </p:cNvGraphicFramePr>
            <p:nvPr/>
          </p:nvGraphicFramePr>
          <p:xfrm>
            <a:off x="6645275" y="2162175"/>
            <a:ext cx="200025" cy="223838"/>
          </p:xfrm>
          <a:graphic>
            <a:graphicData uri="http://schemas.openxmlformats.org/presentationml/2006/ole">
              <p:oleObj spid="_x0000_s13325" name="Equation" r:id="rId10" imgW="203040" imgH="228600" progId="">
                <p:embed/>
              </p:oleObj>
            </a:graphicData>
          </a:graphic>
        </p:graphicFrame>
        <p:graphicFrame>
          <p:nvGraphicFramePr>
            <p:cNvPr id="13326" name="Object 12"/>
            <p:cNvGraphicFramePr>
              <a:graphicFrameLocks noChangeAspect="1"/>
            </p:cNvGraphicFramePr>
            <p:nvPr/>
          </p:nvGraphicFramePr>
          <p:xfrm>
            <a:off x="6264275" y="1960563"/>
            <a:ext cx="227013" cy="225425"/>
          </p:xfrm>
          <a:graphic>
            <a:graphicData uri="http://schemas.openxmlformats.org/presentationml/2006/ole">
              <p:oleObj spid="_x0000_s13326" name="Equation" r:id="rId11" imgW="228600" imgH="228600" progId="">
                <p:embed/>
              </p:oleObj>
            </a:graphicData>
          </a:graphic>
        </p:graphicFrame>
      </p:grpSp>
      <p:grpSp>
        <p:nvGrpSpPr>
          <p:cNvPr id="49" name="Group 48"/>
          <p:cNvGrpSpPr/>
          <p:nvPr/>
        </p:nvGrpSpPr>
        <p:grpSpPr>
          <a:xfrm>
            <a:off x="723900" y="1179757"/>
            <a:ext cx="3116263" cy="2439856"/>
            <a:chOff x="723900" y="1179757"/>
            <a:chExt cx="3116263" cy="2439856"/>
          </a:xfrm>
        </p:grpSpPr>
        <p:sp>
          <p:nvSpPr>
            <p:cNvPr id="13331" name="Rectangle 17" descr="Wide upward diagonal"/>
            <p:cNvSpPr>
              <a:spLocks noChangeArrowheads="1"/>
            </p:cNvSpPr>
            <p:nvPr/>
          </p:nvSpPr>
          <p:spPr bwMode="auto">
            <a:xfrm>
              <a:off x="723900" y="1666875"/>
              <a:ext cx="2590800" cy="189547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Line 6"/>
            <p:cNvSpPr>
              <a:spLocks noChangeShapeType="1"/>
            </p:cNvSpPr>
            <p:nvPr/>
          </p:nvSpPr>
          <p:spPr bwMode="auto">
            <a:xfrm flipV="1">
              <a:off x="830263" y="3476625"/>
              <a:ext cx="2651125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7"/>
            <p:cNvSpPr>
              <a:spLocks noChangeShapeType="1"/>
            </p:cNvSpPr>
            <p:nvPr/>
          </p:nvSpPr>
          <p:spPr bwMode="auto">
            <a:xfrm flipH="1" flipV="1">
              <a:off x="909638" y="1531938"/>
              <a:ext cx="3175" cy="2043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15" name="Object 1"/>
            <p:cNvGraphicFramePr>
              <a:graphicFrameLocks noChangeAspect="1"/>
            </p:cNvGraphicFramePr>
            <p:nvPr/>
          </p:nvGraphicFramePr>
          <p:xfrm>
            <a:off x="3579225" y="3378727"/>
            <a:ext cx="222754" cy="240886"/>
          </p:xfrm>
          <a:graphic>
            <a:graphicData uri="http://schemas.openxmlformats.org/presentationml/2006/ole">
              <p:oleObj spid="_x0000_s13315" name="Equation" r:id="rId12" imgW="126720" imgH="139680" progId="">
                <p:embed/>
              </p:oleObj>
            </a:graphicData>
          </a:graphic>
        </p:graphicFrame>
        <p:graphicFrame>
          <p:nvGraphicFramePr>
            <p:cNvPr id="13316" name="Object 2"/>
            <p:cNvGraphicFramePr>
              <a:graphicFrameLocks noChangeAspect="1"/>
            </p:cNvGraphicFramePr>
            <p:nvPr/>
          </p:nvGraphicFramePr>
          <p:xfrm>
            <a:off x="801200" y="1179757"/>
            <a:ext cx="228704" cy="267632"/>
          </p:xfrm>
          <a:graphic>
            <a:graphicData uri="http://schemas.openxmlformats.org/presentationml/2006/ole">
              <p:oleObj spid="_x0000_s13316" name="Equation" r:id="rId13" imgW="139680" imgH="164880" progId="">
                <p:embed/>
              </p:oleObj>
            </a:graphicData>
          </a:graphic>
        </p:graphicFrame>
        <p:sp>
          <p:nvSpPr>
            <p:cNvPr id="13334" name="Freeform 13"/>
            <p:cNvSpPr>
              <a:spLocks/>
            </p:cNvSpPr>
            <p:nvPr/>
          </p:nvSpPr>
          <p:spPr bwMode="auto">
            <a:xfrm>
              <a:off x="1022350" y="1747838"/>
              <a:ext cx="2089150" cy="1557338"/>
            </a:xfrm>
            <a:custGeom>
              <a:avLst/>
              <a:gdLst>
                <a:gd name="T0" fmla="*/ 3 w 1819"/>
                <a:gd name="T1" fmla="*/ 7 h 1356"/>
                <a:gd name="T2" fmla="*/ 4 w 1819"/>
                <a:gd name="T3" fmla="*/ 7 h 1356"/>
                <a:gd name="T4" fmla="*/ 5 w 1819"/>
                <a:gd name="T5" fmla="*/ 7 h 1356"/>
                <a:gd name="T6" fmla="*/ 7 w 1819"/>
                <a:gd name="T7" fmla="*/ 7 h 1356"/>
                <a:gd name="T8" fmla="*/ 7 w 1819"/>
                <a:gd name="T9" fmla="*/ 7 h 1356"/>
                <a:gd name="T10" fmla="*/ 9 w 1819"/>
                <a:gd name="T11" fmla="*/ 7 h 1356"/>
                <a:gd name="T12" fmla="*/ 9 w 1819"/>
                <a:gd name="T13" fmla="*/ 7 h 1356"/>
                <a:gd name="T14" fmla="*/ 10 w 1819"/>
                <a:gd name="T15" fmla="*/ 5 h 1356"/>
                <a:gd name="T16" fmla="*/ 10 w 1819"/>
                <a:gd name="T17" fmla="*/ 4 h 1356"/>
                <a:gd name="T18" fmla="*/ 9 w 1819"/>
                <a:gd name="T19" fmla="*/ 3 h 1356"/>
                <a:gd name="T20" fmla="*/ 7 w 1819"/>
                <a:gd name="T21" fmla="*/ 1 h 1356"/>
                <a:gd name="T22" fmla="*/ 7 w 1819"/>
                <a:gd name="T23" fmla="*/ 1 h 1356"/>
                <a:gd name="T24" fmla="*/ 4 w 1819"/>
                <a:gd name="T25" fmla="*/ 1 h 1356"/>
                <a:gd name="T26" fmla="*/ 1 w 1819"/>
                <a:gd name="T27" fmla="*/ 1 h 1356"/>
                <a:gd name="T28" fmla="*/ 1 w 1819"/>
                <a:gd name="T29" fmla="*/ 3 h 1356"/>
                <a:gd name="T30" fmla="*/ 1 w 1819"/>
                <a:gd name="T31" fmla="*/ 4 h 1356"/>
                <a:gd name="T32" fmla="*/ 1 w 1819"/>
                <a:gd name="T33" fmla="*/ 5 h 1356"/>
                <a:gd name="T34" fmla="*/ 1 w 1819"/>
                <a:gd name="T35" fmla="*/ 5 h 1356"/>
                <a:gd name="T36" fmla="*/ 1 w 1819"/>
                <a:gd name="T37" fmla="*/ 7 h 1356"/>
                <a:gd name="T38" fmla="*/ 3 w 1819"/>
                <a:gd name="T39" fmla="*/ 7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17" name="Object 3"/>
            <p:cNvGraphicFramePr>
              <a:graphicFrameLocks noChangeAspect="1"/>
            </p:cNvGraphicFramePr>
            <p:nvPr/>
          </p:nvGraphicFramePr>
          <p:xfrm>
            <a:off x="1128713" y="1349375"/>
            <a:ext cx="2711450" cy="244475"/>
          </p:xfrm>
          <a:graphic>
            <a:graphicData uri="http://schemas.openxmlformats.org/presentationml/2006/ole">
              <p:oleObj spid="_x0000_s13317" name="Equation" r:id="rId14" imgW="2247840" imgH="203040" progId="">
                <p:embed/>
              </p:oleObj>
            </a:graphicData>
          </a:graphic>
        </p:graphicFrame>
        <p:sp>
          <p:nvSpPr>
            <p:cNvPr id="13335" name="Line 15"/>
            <p:cNvSpPr>
              <a:spLocks noChangeShapeType="1"/>
            </p:cNvSpPr>
            <p:nvPr/>
          </p:nvSpPr>
          <p:spPr bwMode="auto">
            <a:xfrm>
              <a:off x="1663700" y="1566863"/>
              <a:ext cx="174625" cy="412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16" descr="Wide upward diagonal"/>
            <p:cNvSpPr>
              <a:spLocks/>
            </p:cNvSpPr>
            <p:nvPr/>
          </p:nvSpPr>
          <p:spPr bwMode="auto">
            <a:xfrm>
              <a:off x="1579563" y="2236788"/>
              <a:ext cx="844550" cy="460375"/>
            </a:xfrm>
            <a:custGeom>
              <a:avLst/>
              <a:gdLst>
                <a:gd name="T0" fmla="*/ 0 w 1306"/>
                <a:gd name="T1" fmla="*/ 0 h 759"/>
                <a:gd name="T2" fmla="*/ 0 w 1306"/>
                <a:gd name="T3" fmla="*/ 0 h 759"/>
                <a:gd name="T4" fmla="*/ 0 w 1306"/>
                <a:gd name="T5" fmla="*/ 0 h 759"/>
                <a:gd name="T6" fmla="*/ 0 w 1306"/>
                <a:gd name="T7" fmla="*/ 0 h 759"/>
                <a:gd name="T8" fmla="*/ 0 w 1306"/>
                <a:gd name="T9" fmla="*/ 0 h 759"/>
                <a:gd name="T10" fmla="*/ 0 w 1306"/>
                <a:gd name="T11" fmla="*/ 0 h 759"/>
                <a:gd name="T12" fmla="*/ 0 w 1306"/>
                <a:gd name="T13" fmla="*/ 0 h 759"/>
                <a:gd name="T14" fmla="*/ 0 w 1306"/>
                <a:gd name="T15" fmla="*/ 0 h 759"/>
                <a:gd name="T16" fmla="*/ 0 w 1306"/>
                <a:gd name="T17" fmla="*/ 0 h 759"/>
                <a:gd name="T18" fmla="*/ 0 w 1306"/>
                <a:gd name="T19" fmla="*/ 0 h 759"/>
                <a:gd name="T20" fmla="*/ 0 w 1306"/>
                <a:gd name="T21" fmla="*/ 0 h 759"/>
                <a:gd name="T22" fmla="*/ 0 w 1306"/>
                <a:gd name="T23" fmla="*/ 0 h 7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6"/>
                <a:gd name="T37" fmla="*/ 0 h 759"/>
                <a:gd name="T38" fmla="*/ 1306 w 1306"/>
                <a:gd name="T39" fmla="*/ 759 h 7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6" h="759">
                  <a:moveTo>
                    <a:pt x="391" y="74"/>
                  </a:moveTo>
                  <a:cubicBezTo>
                    <a:pt x="481" y="77"/>
                    <a:pt x="578" y="197"/>
                    <a:pt x="673" y="188"/>
                  </a:cubicBezTo>
                  <a:cubicBezTo>
                    <a:pt x="768" y="179"/>
                    <a:pt x="872" y="40"/>
                    <a:pt x="961" y="20"/>
                  </a:cubicBezTo>
                  <a:cubicBezTo>
                    <a:pt x="1050" y="0"/>
                    <a:pt x="1150" y="30"/>
                    <a:pt x="1207" y="68"/>
                  </a:cubicBezTo>
                  <a:cubicBezTo>
                    <a:pt x="1264" y="106"/>
                    <a:pt x="1306" y="188"/>
                    <a:pt x="1303" y="249"/>
                  </a:cubicBezTo>
                  <a:cubicBezTo>
                    <a:pt x="1300" y="310"/>
                    <a:pt x="1242" y="380"/>
                    <a:pt x="1190" y="432"/>
                  </a:cubicBezTo>
                  <a:cubicBezTo>
                    <a:pt x="1138" y="483"/>
                    <a:pt x="1061" y="517"/>
                    <a:pt x="995" y="564"/>
                  </a:cubicBezTo>
                  <a:cubicBezTo>
                    <a:pt x="928" y="610"/>
                    <a:pt x="888" y="680"/>
                    <a:pt x="791" y="709"/>
                  </a:cubicBezTo>
                  <a:cubicBezTo>
                    <a:pt x="694" y="738"/>
                    <a:pt x="538" y="759"/>
                    <a:pt x="415" y="738"/>
                  </a:cubicBezTo>
                  <a:cubicBezTo>
                    <a:pt x="291" y="717"/>
                    <a:pt x="94" y="677"/>
                    <a:pt x="47" y="582"/>
                  </a:cubicBezTo>
                  <a:cubicBezTo>
                    <a:pt x="0" y="487"/>
                    <a:pt x="76" y="255"/>
                    <a:pt x="133" y="170"/>
                  </a:cubicBezTo>
                  <a:cubicBezTo>
                    <a:pt x="190" y="85"/>
                    <a:pt x="302" y="81"/>
                    <a:pt x="391" y="74"/>
                  </a:cubicBez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11"/>
            <p:cNvSpPr>
              <a:spLocks/>
            </p:cNvSpPr>
            <p:nvPr/>
          </p:nvSpPr>
          <p:spPr bwMode="auto">
            <a:xfrm>
              <a:off x="2481263" y="2259013"/>
              <a:ext cx="71438" cy="76200"/>
            </a:xfrm>
            <a:custGeom>
              <a:avLst/>
              <a:gdLst>
                <a:gd name="T0" fmla="*/ 1 w 62"/>
                <a:gd name="T1" fmla="*/ 1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47"/>
            <p:cNvSpPr>
              <a:spLocks/>
            </p:cNvSpPr>
            <p:nvPr/>
          </p:nvSpPr>
          <p:spPr bwMode="auto">
            <a:xfrm>
              <a:off x="1296988" y="2025650"/>
              <a:ext cx="1549400" cy="1101725"/>
            </a:xfrm>
            <a:custGeom>
              <a:avLst/>
              <a:gdLst>
                <a:gd name="T0" fmla="*/ 185 w 976"/>
                <a:gd name="T1" fmla="*/ 535 h 694"/>
                <a:gd name="T2" fmla="*/ 317 w 976"/>
                <a:gd name="T3" fmla="*/ 500 h 694"/>
                <a:gd name="T4" fmla="*/ 474 w 976"/>
                <a:gd name="T5" fmla="*/ 530 h 694"/>
                <a:gd name="T6" fmla="*/ 567 w 976"/>
                <a:gd name="T7" fmla="*/ 640 h 694"/>
                <a:gd name="T8" fmla="*/ 665 w 976"/>
                <a:gd name="T9" fmla="*/ 685 h 694"/>
                <a:gd name="T10" fmla="*/ 778 w 976"/>
                <a:gd name="T11" fmla="*/ 680 h 694"/>
                <a:gd name="T12" fmla="*/ 890 w 976"/>
                <a:gd name="T13" fmla="*/ 605 h 694"/>
                <a:gd name="T14" fmla="*/ 954 w 976"/>
                <a:gd name="T15" fmla="*/ 480 h 694"/>
                <a:gd name="T16" fmla="*/ 969 w 976"/>
                <a:gd name="T17" fmla="*/ 320 h 694"/>
                <a:gd name="T18" fmla="*/ 913 w 976"/>
                <a:gd name="T19" fmla="*/ 154 h 694"/>
                <a:gd name="T20" fmla="*/ 751 w 976"/>
                <a:gd name="T21" fmla="*/ 40 h 694"/>
                <a:gd name="T22" fmla="*/ 509 w 976"/>
                <a:gd name="T23" fmla="*/ 0 h 694"/>
                <a:gd name="T24" fmla="*/ 273 w 976"/>
                <a:gd name="T25" fmla="*/ 40 h 694"/>
                <a:gd name="T26" fmla="*/ 117 w 976"/>
                <a:gd name="T27" fmla="*/ 108 h 694"/>
                <a:gd name="T28" fmla="*/ 39 w 976"/>
                <a:gd name="T29" fmla="*/ 200 h 694"/>
                <a:gd name="T30" fmla="*/ 1 w 976"/>
                <a:gd name="T31" fmla="*/ 324 h 694"/>
                <a:gd name="T32" fmla="*/ 31 w 976"/>
                <a:gd name="T33" fmla="*/ 464 h 694"/>
                <a:gd name="T34" fmla="*/ 111 w 976"/>
                <a:gd name="T35" fmla="*/ 525 h 694"/>
                <a:gd name="T36" fmla="*/ 185 w 976"/>
                <a:gd name="T37" fmla="*/ 535 h 6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6"/>
                <a:gd name="T58" fmla="*/ 0 h 694"/>
                <a:gd name="T59" fmla="*/ 976 w 976"/>
                <a:gd name="T60" fmla="*/ 694 h 6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6" h="694">
                  <a:moveTo>
                    <a:pt x="185" y="535"/>
                  </a:moveTo>
                  <a:cubicBezTo>
                    <a:pt x="219" y="531"/>
                    <a:pt x="269" y="501"/>
                    <a:pt x="317" y="500"/>
                  </a:cubicBezTo>
                  <a:cubicBezTo>
                    <a:pt x="365" y="499"/>
                    <a:pt x="432" y="506"/>
                    <a:pt x="474" y="530"/>
                  </a:cubicBezTo>
                  <a:cubicBezTo>
                    <a:pt x="516" y="554"/>
                    <a:pt x="535" y="614"/>
                    <a:pt x="567" y="640"/>
                  </a:cubicBezTo>
                  <a:cubicBezTo>
                    <a:pt x="599" y="666"/>
                    <a:pt x="629" y="679"/>
                    <a:pt x="665" y="685"/>
                  </a:cubicBezTo>
                  <a:cubicBezTo>
                    <a:pt x="700" y="691"/>
                    <a:pt x="740" y="694"/>
                    <a:pt x="778" y="680"/>
                  </a:cubicBezTo>
                  <a:cubicBezTo>
                    <a:pt x="816" y="666"/>
                    <a:pt x="861" y="639"/>
                    <a:pt x="890" y="605"/>
                  </a:cubicBezTo>
                  <a:cubicBezTo>
                    <a:pt x="920" y="571"/>
                    <a:pt x="941" y="528"/>
                    <a:pt x="954" y="480"/>
                  </a:cubicBezTo>
                  <a:cubicBezTo>
                    <a:pt x="968" y="433"/>
                    <a:pt x="976" y="374"/>
                    <a:pt x="969" y="320"/>
                  </a:cubicBezTo>
                  <a:cubicBezTo>
                    <a:pt x="962" y="266"/>
                    <a:pt x="949" y="201"/>
                    <a:pt x="913" y="154"/>
                  </a:cubicBezTo>
                  <a:cubicBezTo>
                    <a:pt x="877" y="107"/>
                    <a:pt x="818" y="66"/>
                    <a:pt x="751" y="40"/>
                  </a:cubicBezTo>
                  <a:cubicBezTo>
                    <a:pt x="684" y="14"/>
                    <a:pt x="589" y="0"/>
                    <a:pt x="509" y="0"/>
                  </a:cubicBezTo>
                  <a:cubicBezTo>
                    <a:pt x="429" y="0"/>
                    <a:pt x="338" y="22"/>
                    <a:pt x="273" y="40"/>
                  </a:cubicBezTo>
                  <a:cubicBezTo>
                    <a:pt x="208" y="58"/>
                    <a:pt x="156" y="81"/>
                    <a:pt x="117" y="108"/>
                  </a:cubicBezTo>
                  <a:cubicBezTo>
                    <a:pt x="78" y="135"/>
                    <a:pt x="58" y="164"/>
                    <a:pt x="39" y="200"/>
                  </a:cubicBezTo>
                  <a:cubicBezTo>
                    <a:pt x="20" y="236"/>
                    <a:pt x="2" y="280"/>
                    <a:pt x="1" y="324"/>
                  </a:cubicBezTo>
                  <a:cubicBezTo>
                    <a:pt x="0" y="368"/>
                    <a:pt x="13" y="430"/>
                    <a:pt x="31" y="464"/>
                  </a:cubicBezTo>
                  <a:cubicBezTo>
                    <a:pt x="49" y="498"/>
                    <a:pt x="85" y="513"/>
                    <a:pt x="111" y="525"/>
                  </a:cubicBezTo>
                  <a:cubicBezTo>
                    <a:pt x="137" y="537"/>
                    <a:pt x="151" y="539"/>
                    <a:pt x="185" y="535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18" name="Object 4"/>
            <p:cNvGraphicFramePr>
              <a:graphicFrameLocks noChangeAspect="1"/>
            </p:cNvGraphicFramePr>
            <p:nvPr/>
          </p:nvGraphicFramePr>
          <p:xfrm>
            <a:off x="2770188" y="2665413"/>
            <a:ext cx="260350" cy="244475"/>
          </p:xfrm>
          <a:graphic>
            <a:graphicData uri="http://schemas.openxmlformats.org/presentationml/2006/ole">
              <p:oleObj spid="_x0000_s13318" name="Equation" r:id="rId15" imgW="241200" imgH="228600" progId="">
                <p:embed/>
              </p:oleObj>
            </a:graphicData>
          </a:graphic>
        </p:graphicFrame>
        <p:sp>
          <p:nvSpPr>
            <p:cNvPr id="13339" name="Freeform 49"/>
            <p:cNvSpPr>
              <a:spLocks/>
            </p:cNvSpPr>
            <p:nvPr/>
          </p:nvSpPr>
          <p:spPr bwMode="auto">
            <a:xfrm>
              <a:off x="1468438" y="2138363"/>
              <a:ext cx="1131888" cy="641350"/>
            </a:xfrm>
            <a:custGeom>
              <a:avLst/>
              <a:gdLst>
                <a:gd name="T0" fmla="*/ 143 w 713"/>
                <a:gd name="T1" fmla="*/ 371 h 404"/>
                <a:gd name="T2" fmla="*/ 249 w 713"/>
                <a:gd name="T3" fmla="*/ 370 h 404"/>
                <a:gd name="T4" fmla="*/ 377 w 713"/>
                <a:gd name="T5" fmla="*/ 394 h 404"/>
                <a:gd name="T6" fmla="*/ 491 w 713"/>
                <a:gd name="T7" fmla="*/ 397 h 404"/>
                <a:gd name="T8" fmla="*/ 571 w 713"/>
                <a:gd name="T9" fmla="*/ 355 h 404"/>
                <a:gd name="T10" fmla="*/ 657 w 713"/>
                <a:gd name="T11" fmla="*/ 299 h 404"/>
                <a:gd name="T12" fmla="*/ 709 w 713"/>
                <a:gd name="T13" fmla="*/ 233 h 404"/>
                <a:gd name="T14" fmla="*/ 681 w 713"/>
                <a:gd name="T15" fmla="*/ 121 h 404"/>
                <a:gd name="T16" fmla="*/ 583 w 713"/>
                <a:gd name="T17" fmla="*/ 45 h 404"/>
                <a:gd name="T18" fmla="*/ 407 w 713"/>
                <a:gd name="T19" fmla="*/ 1 h 404"/>
                <a:gd name="T20" fmla="*/ 277 w 713"/>
                <a:gd name="T21" fmla="*/ 41 h 404"/>
                <a:gd name="T22" fmla="*/ 77 w 713"/>
                <a:gd name="T23" fmla="*/ 69 h 404"/>
                <a:gd name="T24" fmla="*/ 6 w 713"/>
                <a:gd name="T25" fmla="*/ 235 h 404"/>
                <a:gd name="T26" fmla="*/ 39 w 713"/>
                <a:gd name="T27" fmla="*/ 341 h 404"/>
                <a:gd name="T28" fmla="*/ 143 w 713"/>
                <a:gd name="T29" fmla="*/ 371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13"/>
                <a:gd name="T46" fmla="*/ 0 h 404"/>
                <a:gd name="T47" fmla="*/ 713 w 713"/>
                <a:gd name="T48" fmla="*/ 404 h 4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13" h="404">
                  <a:moveTo>
                    <a:pt x="143" y="371"/>
                  </a:moveTo>
                  <a:cubicBezTo>
                    <a:pt x="178" y="376"/>
                    <a:pt x="210" y="366"/>
                    <a:pt x="249" y="370"/>
                  </a:cubicBezTo>
                  <a:cubicBezTo>
                    <a:pt x="288" y="374"/>
                    <a:pt x="337" y="390"/>
                    <a:pt x="377" y="394"/>
                  </a:cubicBezTo>
                  <a:cubicBezTo>
                    <a:pt x="417" y="398"/>
                    <a:pt x="459" y="404"/>
                    <a:pt x="491" y="397"/>
                  </a:cubicBezTo>
                  <a:cubicBezTo>
                    <a:pt x="523" y="390"/>
                    <a:pt x="544" y="371"/>
                    <a:pt x="571" y="355"/>
                  </a:cubicBezTo>
                  <a:cubicBezTo>
                    <a:pt x="598" y="339"/>
                    <a:pt x="634" y="319"/>
                    <a:pt x="657" y="299"/>
                  </a:cubicBezTo>
                  <a:cubicBezTo>
                    <a:pt x="680" y="279"/>
                    <a:pt x="705" y="263"/>
                    <a:pt x="709" y="233"/>
                  </a:cubicBezTo>
                  <a:cubicBezTo>
                    <a:pt x="713" y="203"/>
                    <a:pt x="702" y="152"/>
                    <a:pt x="681" y="121"/>
                  </a:cubicBezTo>
                  <a:cubicBezTo>
                    <a:pt x="660" y="90"/>
                    <a:pt x="629" y="65"/>
                    <a:pt x="583" y="45"/>
                  </a:cubicBezTo>
                  <a:cubicBezTo>
                    <a:pt x="537" y="25"/>
                    <a:pt x="458" y="2"/>
                    <a:pt x="407" y="1"/>
                  </a:cubicBezTo>
                  <a:cubicBezTo>
                    <a:pt x="356" y="0"/>
                    <a:pt x="332" y="30"/>
                    <a:pt x="277" y="41"/>
                  </a:cubicBezTo>
                  <a:cubicBezTo>
                    <a:pt x="222" y="52"/>
                    <a:pt x="122" y="37"/>
                    <a:pt x="77" y="69"/>
                  </a:cubicBezTo>
                  <a:cubicBezTo>
                    <a:pt x="32" y="101"/>
                    <a:pt x="12" y="190"/>
                    <a:pt x="6" y="235"/>
                  </a:cubicBezTo>
                  <a:cubicBezTo>
                    <a:pt x="0" y="280"/>
                    <a:pt x="16" y="318"/>
                    <a:pt x="39" y="341"/>
                  </a:cubicBezTo>
                  <a:cubicBezTo>
                    <a:pt x="62" y="364"/>
                    <a:pt x="108" y="366"/>
                    <a:pt x="143" y="371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50"/>
            <p:cNvSpPr>
              <a:spLocks/>
            </p:cNvSpPr>
            <p:nvPr/>
          </p:nvSpPr>
          <p:spPr bwMode="auto">
            <a:xfrm>
              <a:off x="2665413" y="2189163"/>
              <a:ext cx="71438" cy="76200"/>
            </a:xfrm>
            <a:custGeom>
              <a:avLst/>
              <a:gdLst>
                <a:gd name="T0" fmla="*/ 1 w 62"/>
                <a:gd name="T1" fmla="*/ 1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19" name="Object 5"/>
            <p:cNvGraphicFramePr>
              <a:graphicFrameLocks noChangeAspect="1"/>
            </p:cNvGraphicFramePr>
            <p:nvPr/>
          </p:nvGraphicFramePr>
          <p:xfrm>
            <a:off x="2328863" y="2662238"/>
            <a:ext cx="274638" cy="244475"/>
          </p:xfrm>
          <a:graphic>
            <a:graphicData uri="http://schemas.openxmlformats.org/presentationml/2006/ole">
              <p:oleObj spid="_x0000_s13319" name="Equation" r:id="rId16" imgW="253800" imgH="228600" progId="">
                <p:embed/>
              </p:oleObj>
            </a:graphicData>
          </a:graphic>
        </p:graphicFrame>
      </p:grp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3327" name="Picture 15" descr="C:\Users\Somnath Saha\Desktop\4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287" y="9561"/>
            <a:ext cx="9129713" cy="68484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84200" y="19050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 Integral Formula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990601" y="2786579"/>
          <a:ext cx="6828806" cy="3360602"/>
        </p:xfrm>
        <a:graphic>
          <a:graphicData uri="http://schemas.openxmlformats.org/presentationml/2006/ole">
            <p:oleObj spid="_x0000_s17410" name="Equation" r:id="rId4" imgW="5346360" imgH="2425680" progId="">
              <p:embed/>
            </p:oleObj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838200" y="818147"/>
            <a:ext cx="3341914" cy="2043806"/>
            <a:chOff x="838200" y="818147"/>
            <a:chExt cx="3387290" cy="2274642"/>
          </a:xfrm>
        </p:grpSpPr>
        <p:sp>
          <p:nvSpPr>
            <p:cNvPr id="17435" name="Rectangle 5" descr="Wide upward diagonal"/>
            <p:cNvSpPr>
              <a:spLocks noChangeArrowheads="1"/>
            </p:cNvSpPr>
            <p:nvPr/>
          </p:nvSpPr>
          <p:spPr bwMode="auto">
            <a:xfrm>
              <a:off x="838200" y="1228725"/>
              <a:ext cx="2590800" cy="16764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Line 6"/>
            <p:cNvSpPr>
              <a:spLocks noChangeShapeType="1"/>
            </p:cNvSpPr>
            <p:nvPr/>
          </p:nvSpPr>
          <p:spPr bwMode="auto">
            <a:xfrm>
              <a:off x="868363" y="2962275"/>
              <a:ext cx="3087620" cy="2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7"/>
            <p:cNvSpPr>
              <a:spLocks noChangeShapeType="1"/>
            </p:cNvSpPr>
            <p:nvPr/>
          </p:nvSpPr>
          <p:spPr bwMode="auto">
            <a:xfrm flipH="1" flipV="1">
              <a:off x="947738" y="1103313"/>
              <a:ext cx="3175" cy="1947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9" name="Object 8"/>
            <p:cNvGraphicFramePr>
              <a:graphicFrameLocks noChangeAspect="1"/>
            </p:cNvGraphicFramePr>
            <p:nvPr/>
          </p:nvGraphicFramePr>
          <p:xfrm>
            <a:off x="4000834" y="2849846"/>
            <a:ext cx="224656" cy="242943"/>
          </p:xfrm>
          <a:graphic>
            <a:graphicData uri="http://schemas.openxmlformats.org/presentationml/2006/ole">
              <p:oleObj spid="_x0000_s17419" name="Equation" r:id="rId5" imgW="126720" imgH="139680" progId="">
                <p:embed/>
              </p:oleObj>
            </a:graphicData>
          </a:graphic>
        </p:graphicFrame>
        <p:graphicFrame>
          <p:nvGraphicFramePr>
            <p:cNvPr id="17420" name="Object 9"/>
            <p:cNvGraphicFramePr>
              <a:graphicFrameLocks noChangeAspect="1"/>
            </p:cNvGraphicFramePr>
            <p:nvPr/>
          </p:nvGraphicFramePr>
          <p:xfrm>
            <a:off x="865071" y="818147"/>
            <a:ext cx="204418" cy="239212"/>
          </p:xfrm>
          <a:graphic>
            <a:graphicData uri="http://schemas.openxmlformats.org/presentationml/2006/ole">
              <p:oleObj spid="_x0000_s17420" name="Equation" r:id="rId6" imgW="139680" imgH="164880" progId="">
                <p:embed/>
              </p:oleObj>
            </a:graphicData>
          </a:graphic>
        </p:graphicFrame>
        <p:sp>
          <p:nvSpPr>
            <p:cNvPr id="17438" name="Freeform 10"/>
            <p:cNvSpPr>
              <a:spLocks/>
            </p:cNvSpPr>
            <p:nvPr/>
          </p:nvSpPr>
          <p:spPr bwMode="auto">
            <a:xfrm>
              <a:off x="965200" y="1271588"/>
              <a:ext cx="2089150" cy="1557338"/>
            </a:xfrm>
            <a:custGeom>
              <a:avLst/>
              <a:gdLst>
                <a:gd name="T0" fmla="*/ 3 w 1819"/>
                <a:gd name="T1" fmla="*/ 7 h 1356"/>
                <a:gd name="T2" fmla="*/ 4 w 1819"/>
                <a:gd name="T3" fmla="*/ 7 h 1356"/>
                <a:gd name="T4" fmla="*/ 5 w 1819"/>
                <a:gd name="T5" fmla="*/ 7 h 1356"/>
                <a:gd name="T6" fmla="*/ 7 w 1819"/>
                <a:gd name="T7" fmla="*/ 7 h 1356"/>
                <a:gd name="T8" fmla="*/ 7 w 1819"/>
                <a:gd name="T9" fmla="*/ 7 h 1356"/>
                <a:gd name="T10" fmla="*/ 9 w 1819"/>
                <a:gd name="T11" fmla="*/ 7 h 1356"/>
                <a:gd name="T12" fmla="*/ 9 w 1819"/>
                <a:gd name="T13" fmla="*/ 7 h 1356"/>
                <a:gd name="T14" fmla="*/ 10 w 1819"/>
                <a:gd name="T15" fmla="*/ 5 h 1356"/>
                <a:gd name="T16" fmla="*/ 10 w 1819"/>
                <a:gd name="T17" fmla="*/ 4 h 1356"/>
                <a:gd name="T18" fmla="*/ 9 w 1819"/>
                <a:gd name="T19" fmla="*/ 3 h 1356"/>
                <a:gd name="T20" fmla="*/ 7 w 1819"/>
                <a:gd name="T21" fmla="*/ 1 h 1356"/>
                <a:gd name="T22" fmla="*/ 7 w 1819"/>
                <a:gd name="T23" fmla="*/ 1 h 1356"/>
                <a:gd name="T24" fmla="*/ 4 w 1819"/>
                <a:gd name="T25" fmla="*/ 1 h 1356"/>
                <a:gd name="T26" fmla="*/ 1 w 1819"/>
                <a:gd name="T27" fmla="*/ 1 h 1356"/>
                <a:gd name="T28" fmla="*/ 1 w 1819"/>
                <a:gd name="T29" fmla="*/ 3 h 1356"/>
                <a:gd name="T30" fmla="*/ 1 w 1819"/>
                <a:gd name="T31" fmla="*/ 4 h 1356"/>
                <a:gd name="T32" fmla="*/ 1 w 1819"/>
                <a:gd name="T33" fmla="*/ 5 h 1356"/>
                <a:gd name="T34" fmla="*/ 1 w 1819"/>
                <a:gd name="T35" fmla="*/ 5 h 1356"/>
                <a:gd name="T36" fmla="*/ 1 w 1819"/>
                <a:gd name="T37" fmla="*/ 7 h 1356"/>
                <a:gd name="T38" fmla="*/ 3 w 1819"/>
                <a:gd name="T39" fmla="*/ 7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21" name="Object 11"/>
            <p:cNvGraphicFramePr>
              <a:graphicFrameLocks noChangeAspect="1"/>
            </p:cNvGraphicFramePr>
            <p:nvPr/>
          </p:nvGraphicFramePr>
          <p:xfrm>
            <a:off x="1911350" y="1751013"/>
            <a:ext cx="231775" cy="217488"/>
          </p:xfrm>
          <a:graphic>
            <a:graphicData uri="http://schemas.openxmlformats.org/presentationml/2006/ole">
              <p:oleObj spid="_x0000_s17421" name="Equation" r:id="rId7" imgW="215640" imgH="203040" progId="">
                <p:embed/>
              </p:oleObj>
            </a:graphicData>
          </a:graphic>
        </p:graphicFrame>
        <p:sp>
          <p:nvSpPr>
            <p:cNvPr id="17439" name="Freeform 12"/>
            <p:cNvSpPr>
              <a:spLocks/>
            </p:cNvSpPr>
            <p:nvPr/>
          </p:nvSpPr>
          <p:spPr bwMode="auto">
            <a:xfrm>
              <a:off x="2382838" y="1690688"/>
              <a:ext cx="71438" cy="76200"/>
            </a:xfrm>
            <a:custGeom>
              <a:avLst/>
              <a:gdLst>
                <a:gd name="T0" fmla="*/ 1 w 62"/>
                <a:gd name="T1" fmla="*/ 1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Freeform 13"/>
            <p:cNvSpPr>
              <a:spLocks/>
            </p:cNvSpPr>
            <p:nvPr/>
          </p:nvSpPr>
          <p:spPr bwMode="auto">
            <a:xfrm>
              <a:off x="1457325" y="1562100"/>
              <a:ext cx="1112838" cy="857250"/>
            </a:xfrm>
            <a:custGeom>
              <a:avLst/>
              <a:gdLst>
                <a:gd name="T0" fmla="*/ 21 w 787"/>
                <a:gd name="T1" fmla="*/ 342 h 547"/>
                <a:gd name="T2" fmla="*/ 38 w 787"/>
                <a:gd name="T3" fmla="*/ 319 h 547"/>
                <a:gd name="T4" fmla="*/ 60 w 787"/>
                <a:gd name="T5" fmla="*/ 339 h 547"/>
                <a:gd name="T6" fmla="*/ 70 w 787"/>
                <a:gd name="T7" fmla="*/ 411 h 547"/>
                <a:gd name="T8" fmla="*/ 84 w 787"/>
                <a:gd name="T9" fmla="*/ 439 h 547"/>
                <a:gd name="T10" fmla="*/ 98 w 787"/>
                <a:gd name="T11" fmla="*/ 435 h 547"/>
                <a:gd name="T12" fmla="*/ 112 w 787"/>
                <a:gd name="T13" fmla="*/ 388 h 547"/>
                <a:gd name="T14" fmla="*/ 119 w 787"/>
                <a:gd name="T15" fmla="*/ 307 h 547"/>
                <a:gd name="T16" fmla="*/ 121 w 787"/>
                <a:gd name="T17" fmla="*/ 200 h 547"/>
                <a:gd name="T18" fmla="*/ 111 w 787"/>
                <a:gd name="T19" fmla="*/ 108 h 547"/>
                <a:gd name="T20" fmla="*/ 91 w 787"/>
                <a:gd name="T21" fmla="*/ 39 h 547"/>
                <a:gd name="T22" fmla="*/ 62 w 787"/>
                <a:gd name="T23" fmla="*/ 4 h 547"/>
                <a:gd name="T24" fmla="*/ 33 w 787"/>
                <a:gd name="T25" fmla="*/ 24 h 547"/>
                <a:gd name="T26" fmla="*/ 13 w 787"/>
                <a:gd name="T27" fmla="*/ 72 h 547"/>
                <a:gd name="T28" fmla="*/ 7 w 787"/>
                <a:gd name="T29" fmla="*/ 106 h 547"/>
                <a:gd name="T30" fmla="*/ 4 w 787"/>
                <a:gd name="T31" fmla="*/ 160 h 547"/>
                <a:gd name="T32" fmla="*/ 1 w 787"/>
                <a:gd name="T33" fmla="*/ 208 h 547"/>
                <a:gd name="T34" fmla="*/ 4 w 787"/>
                <a:gd name="T35" fmla="*/ 284 h 547"/>
                <a:gd name="T36" fmla="*/ 12 w 787"/>
                <a:gd name="T37" fmla="*/ 335 h 547"/>
                <a:gd name="T38" fmla="*/ 21 w 787"/>
                <a:gd name="T39" fmla="*/ 342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22" name="Object 14"/>
            <p:cNvGraphicFramePr>
              <a:graphicFrameLocks noChangeAspect="1"/>
            </p:cNvGraphicFramePr>
            <p:nvPr/>
          </p:nvGraphicFramePr>
          <p:xfrm>
            <a:off x="1220788" y="825500"/>
            <a:ext cx="2605088" cy="244475"/>
          </p:xfrm>
          <a:graphic>
            <a:graphicData uri="http://schemas.openxmlformats.org/presentationml/2006/ole">
              <p:oleObj spid="_x0000_s17422" name="Equation" r:id="rId8" imgW="2158920" imgH="203040" progId="">
                <p:embed/>
              </p:oleObj>
            </a:graphicData>
          </a:graphic>
        </p:graphicFrame>
        <p:sp>
          <p:nvSpPr>
            <p:cNvPr id="17441" name="Line 15"/>
            <p:cNvSpPr>
              <a:spLocks noChangeShapeType="1"/>
            </p:cNvSpPr>
            <p:nvPr/>
          </p:nvSpPr>
          <p:spPr bwMode="auto">
            <a:xfrm>
              <a:off x="1701800" y="1042988"/>
              <a:ext cx="174625" cy="412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029200" y="812957"/>
            <a:ext cx="3319153" cy="1894618"/>
            <a:chOff x="5029200" y="812956"/>
            <a:chExt cx="3405505" cy="2277163"/>
          </a:xfrm>
        </p:grpSpPr>
        <p:sp>
          <p:nvSpPr>
            <p:cNvPr id="17426" name="Rectangle 18" descr="Wide upward diagonal"/>
            <p:cNvSpPr>
              <a:spLocks noChangeArrowheads="1"/>
            </p:cNvSpPr>
            <p:nvPr/>
          </p:nvSpPr>
          <p:spPr bwMode="auto">
            <a:xfrm>
              <a:off x="5029200" y="1219201"/>
              <a:ext cx="2590800" cy="16764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5059362" y="2952750"/>
              <a:ext cx="3064359" cy="2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H="1" flipV="1">
              <a:off x="5138738" y="1093788"/>
              <a:ext cx="3175" cy="1947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1" name="Object 21"/>
            <p:cNvGraphicFramePr>
              <a:graphicFrameLocks noChangeAspect="1"/>
            </p:cNvGraphicFramePr>
            <p:nvPr/>
          </p:nvGraphicFramePr>
          <p:xfrm>
            <a:off x="8220709" y="2858704"/>
            <a:ext cx="213996" cy="231415"/>
          </p:xfrm>
          <a:graphic>
            <a:graphicData uri="http://schemas.openxmlformats.org/presentationml/2006/ole">
              <p:oleObj spid="_x0000_s17411" name="Equation" r:id="rId9" imgW="126720" imgH="139680" progId="">
                <p:embed/>
              </p:oleObj>
            </a:graphicData>
          </a:graphic>
        </p:graphicFrame>
        <p:graphicFrame>
          <p:nvGraphicFramePr>
            <p:cNvPr id="17412" name="Object 22"/>
            <p:cNvGraphicFramePr>
              <a:graphicFrameLocks noChangeAspect="1"/>
            </p:cNvGraphicFramePr>
            <p:nvPr/>
          </p:nvGraphicFramePr>
          <p:xfrm>
            <a:off x="5036825" y="812956"/>
            <a:ext cx="208943" cy="244507"/>
          </p:xfrm>
          <a:graphic>
            <a:graphicData uri="http://schemas.openxmlformats.org/presentationml/2006/ole">
              <p:oleObj spid="_x0000_s17412" name="Equation" r:id="rId10" imgW="139680" imgH="164880" progId="">
                <p:embed/>
              </p:oleObj>
            </a:graphicData>
          </a:graphic>
        </p:graphicFrame>
        <p:sp>
          <p:nvSpPr>
            <p:cNvPr id="17429" name="Freeform 23"/>
            <p:cNvSpPr>
              <a:spLocks/>
            </p:cNvSpPr>
            <p:nvPr/>
          </p:nvSpPr>
          <p:spPr bwMode="auto">
            <a:xfrm>
              <a:off x="5156200" y="1262063"/>
              <a:ext cx="2089150" cy="1557338"/>
            </a:xfrm>
            <a:custGeom>
              <a:avLst/>
              <a:gdLst>
                <a:gd name="T0" fmla="*/ 3 w 1819"/>
                <a:gd name="T1" fmla="*/ 7 h 1356"/>
                <a:gd name="T2" fmla="*/ 4 w 1819"/>
                <a:gd name="T3" fmla="*/ 7 h 1356"/>
                <a:gd name="T4" fmla="*/ 5 w 1819"/>
                <a:gd name="T5" fmla="*/ 7 h 1356"/>
                <a:gd name="T6" fmla="*/ 7 w 1819"/>
                <a:gd name="T7" fmla="*/ 7 h 1356"/>
                <a:gd name="T8" fmla="*/ 7 w 1819"/>
                <a:gd name="T9" fmla="*/ 7 h 1356"/>
                <a:gd name="T10" fmla="*/ 9 w 1819"/>
                <a:gd name="T11" fmla="*/ 7 h 1356"/>
                <a:gd name="T12" fmla="*/ 9 w 1819"/>
                <a:gd name="T13" fmla="*/ 7 h 1356"/>
                <a:gd name="T14" fmla="*/ 10 w 1819"/>
                <a:gd name="T15" fmla="*/ 5 h 1356"/>
                <a:gd name="T16" fmla="*/ 10 w 1819"/>
                <a:gd name="T17" fmla="*/ 4 h 1356"/>
                <a:gd name="T18" fmla="*/ 9 w 1819"/>
                <a:gd name="T19" fmla="*/ 3 h 1356"/>
                <a:gd name="T20" fmla="*/ 7 w 1819"/>
                <a:gd name="T21" fmla="*/ 1 h 1356"/>
                <a:gd name="T22" fmla="*/ 7 w 1819"/>
                <a:gd name="T23" fmla="*/ 1 h 1356"/>
                <a:gd name="T24" fmla="*/ 4 w 1819"/>
                <a:gd name="T25" fmla="*/ 1 h 1356"/>
                <a:gd name="T26" fmla="*/ 1 w 1819"/>
                <a:gd name="T27" fmla="*/ 1 h 1356"/>
                <a:gd name="T28" fmla="*/ 1 w 1819"/>
                <a:gd name="T29" fmla="*/ 3 h 1356"/>
                <a:gd name="T30" fmla="*/ 1 w 1819"/>
                <a:gd name="T31" fmla="*/ 4 h 1356"/>
                <a:gd name="T32" fmla="*/ 1 w 1819"/>
                <a:gd name="T33" fmla="*/ 5 h 1356"/>
                <a:gd name="T34" fmla="*/ 1 w 1819"/>
                <a:gd name="T35" fmla="*/ 5 h 1356"/>
                <a:gd name="T36" fmla="*/ 1 w 1819"/>
                <a:gd name="T37" fmla="*/ 7 h 1356"/>
                <a:gd name="T38" fmla="*/ 3 w 1819"/>
                <a:gd name="T39" fmla="*/ 7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3" name="Object 24"/>
            <p:cNvGraphicFramePr>
              <a:graphicFrameLocks noChangeAspect="1"/>
            </p:cNvGraphicFramePr>
            <p:nvPr/>
          </p:nvGraphicFramePr>
          <p:xfrm>
            <a:off x="5578475" y="1474788"/>
            <a:ext cx="231775" cy="217488"/>
          </p:xfrm>
          <a:graphic>
            <a:graphicData uri="http://schemas.openxmlformats.org/presentationml/2006/ole">
              <p:oleObj spid="_x0000_s17413" name="Equation" r:id="rId11" imgW="215640" imgH="203040" progId="">
                <p:embed/>
              </p:oleObj>
            </a:graphicData>
          </a:graphic>
        </p:graphicFrame>
        <p:sp>
          <p:nvSpPr>
            <p:cNvPr id="17430" name="Freeform 25"/>
            <p:cNvSpPr>
              <a:spLocks/>
            </p:cNvSpPr>
            <p:nvPr/>
          </p:nvSpPr>
          <p:spPr bwMode="auto">
            <a:xfrm>
              <a:off x="6565900" y="1692276"/>
              <a:ext cx="79375" cy="68263"/>
            </a:xfrm>
            <a:custGeom>
              <a:avLst/>
              <a:gdLst>
                <a:gd name="T0" fmla="*/ 2 w 62"/>
                <a:gd name="T1" fmla="*/ 1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Freeform 26"/>
            <p:cNvSpPr>
              <a:spLocks/>
            </p:cNvSpPr>
            <p:nvPr/>
          </p:nvSpPr>
          <p:spPr bwMode="auto">
            <a:xfrm>
              <a:off x="5648325" y="1554163"/>
              <a:ext cx="1112838" cy="855663"/>
            </a:xfrm>
            <a:custGeom>
              <a:avLst/>
              <a:gdLst>
                <a:gd name="T0" fmla="*/ 122 w 701"/>
                <a:gd name="T1" fmla="*/ 414 h 539"/>
                <a:gd name="T2" fmla="*/ 218 w 701"/>
                <a:gd name="T3" fmla="*/ 386 h 539"/>
                <a:gd name="T4" fmla="*/ 332 w 701"/>
                <a:gd name="T5" fmla="*/ 410 h 539"/>
                <a:gd name="T6" fmla="*/ 400 w 701"/>
                <a:gd name="T7" fmla="*/ 497 h 539"/>
                <a:gd name="T8" fmla="*/ 471 w 701"/>
                <a:gd name="T9" fmla="*/ 532 h 539"/>
                <a:gd name="T10" fmla="*/ 553 w 701"/>
                <a:gd name="T11" fmla="*/ 528 h 539"/>
                <a:gd name="T12" fmla="*/ 635 w 701"/>
                <a:gd name="T13" fmla="*/ 469 h 539"/>
                <a:gd name="T14" fmla="*/ 681 w 701"/>
                <a:gd name="T15" fmla="*/ 370 h 539"/>
                <a:gd name="T16" fmla="*/ 692 w 701"/>
                <a:gd name="T17" fmla="*/ 244 h 539"/>
                <a:gd name="T18" fmla="*/ 628 w 701"/>
                <a:gd name="T19" fmla="*/ 129 h 539"/>
                <a:gd name="T20" fmla="*/ 518 w 701"/>
                <a:gd name="T21" fmla="*/ 46 h 539"/>
                <a:gd name="T22" fmla="*/ 428 w 701"/>
                <a:gd name="T23" fmla="*/ 9 h 539"/>
                <a:gd name="T24" fmla="*/ 414 w 701"/>
                <a:gd name="T25" fmla="*/ 121 h 539"/>
                <a:gd name="T26" fmla="*/ 432 w 701"/>
                <a:gd name="T27" fmla="*/ 152 h 539"/>
                <a:gd name="T28" fmla="*/ 410 w 701"/>
                <a:gd name="T29" fmla="*/ 179 h 539"/>
                <a:gd name="T30" fmla="*/ 365 w 701"/>
                <a:gd name="T31" fmla="*/ 175 h 539"/>
                <a:gd name="T32" fmla="*/ 359 w 701"/>
                <a:gd name="T33" fmla="*/ 133 h 539"/>
                <a:gd name="T34" fmla="*/ 390 w 701"/>
                <a:gd name="T35" fmla="*/ 117 h 539"/>
                <a:gd name="T36" fmla="*/ 404 w 701"/>
                <a:gd name="T37" fmla="*/ 5 h 539"/>
                <a:gd name="T38" fmla="*/ 320 w 701"/>
                <a:gd name="T39" fmla="*/ 3 h 539"/>
                <a:gd name="T40" fmla="*/ 186 w 701"/>
                <a:gd name="T41" fmla="*/ 23 h 539"/>
                <a:gd name="T42" fmla="*/ 76 w 701"/>
                <a:gd name="T43" fmla="*/ 86 h 539"/>
                <a:gd name="T44" fmla="*/ 40 w 701"/>
                <a:gd name="T45" fmla="*/ 125 h 539"/>
                <a:gd name="T46" fmla="*/ 8 w 701"/>
                <a:gd name="T47" fmla="*/ 189 h 539"/>
                <a:gd name="T48" fmla="*/ 1 w 701"/>
                <a:gd name="T49" fmla="*/ 252 h 539"/>
                <a:gd name="T50" fmla="*/ 15 w 701"/>
                <a:gd name="T51" fmla="*/ 343 h 539"/>
                <a:gd name="T52" fmla="*/ 69 w 701"/>
                <a:gd name="T53" fmla="*/ 406 h 539"/>
                <a:gd name="T54" fmla="*/ 122 w 701"/>
                <a:gd name="T55" fmla="*/ 414 h 5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01"/>
                <a:gd name="T85" fmla="*/ 0 h 539"/>
                <a:gd name="T86" fmla="*/ 701 w 701"/>
                <a:gd name="T87" fmla="*/ 539 h 5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01" h="539">
                  <a:moveTo>
                    <a:pt x="122" y="414"/>
                  </a:moveTo>
                  <a:cubicBezTo>
                    <a:pt x="147" y="411"/>
                    <a:pt x="183" y="387"/>
                    <a:pt x="218" y="386"/>
                  </a:cubicBezTo>
                  <a:cubicBezTo>
                    <a:pt x="253" y="385"/>
                    <a:pt x="302" y="391"/>
                    <a:pt x="332" y="410"/>
                  </a:cubicBezTo>
                  <a:cubicBezTo>
                    <a:pt x="363" y="428"/>
                    <a:pt x="377" y="476"/>
                    <a:pt x="400" y="497"/>
                  </a:cubicBezTo>
                  <a:cubicBezTo>
                    <a:pt x="423" y="517"/>
                    <a:pt x="445" y="527"/>
                    <a:pt x="471" y="532"/>
                  </a:cubicBezTo>
                  <a:cubicBezTo>
                    <a:pt x="497" y="537"/>
                    <a:pt x="526" y="539"/>
                    <a:pt x="553" y="528"/>
                  </a:cubicBezTo>
                  <a:cubicBezTo>
                    <a:pt x="581" y="517"/>
                    <a:pt x="614" y="496"/>
                    <a:pt x="635" y="469"/>
                  </a:cubicBezTo>
                  <a:cubicBezTo>
                    <a:pt x="656" y="442"/>
                    <a:pt x="672" y="408"/>
                    <a:pt x="681" y="370"/>
                  </a:cubicBezTo>
                  <a:cubicBezTo>
                    <a:pt x="691" y="333"/>
                    <a:pt x="701" y="284"/>
                    <a:pt x="692" y="244"/>
                  </a:cubicBezTo>
                  <a:cubicBezTo>
                    <a:pt x="683" y="203"/>
                    <a:pt x="657" y="162"/>
                    <a:pt x="628" y="129"/>
                  </a:cubicBezTo>
                  <a:cubicBezTo>
                    <a:pt x="599" y="96"/>
                    <a:pt x="551" y="66"/>
                    <a:pt x="518" y="46"/>
                  </a:cubicBezTo>
                  <a:cubicBezTo>
                    <a:pt x="485" y="26"/>
                    <a:pt x="448" y="17"/>
                    <a:pt x="428" y="9"/>
                  </a:cubicBezTo>
                  <a:cubicBezTo>
                    <a:pt x="428" y="9"/>
                    <a:pt x="421" y="65"/>
                    <a:pt x="414" y="121"/>
                  </a:cubicBezTo>
                  <a:cubicBezTo>
                    <a:pt x="434" y="125"/>
                    <a:pt x="433" y="142"/>
                    <a:pt x="432" y="152"/>
                  </a:cubicBezTo>
                  <a:cubicBezTo>
                    <a:pt x="431" y="162"/>
                    <a:pt x="421" y="175"/>
                    <a:pt x="410" y="179"/>
                  </a:cubicBezTo>
                  <a:cubicBezTo>
                    <a:pt x="399" y="183"/>
                    <a:pt x="374" y="183"/>
                    <a:pt x="365" y="175"/>
                  </a:cubicBezTo>
                  <a:cubicBezTo>
                    <a:pt x="356" y="167"/>
                    <a:pt x="355" y="143"/>
                    <a:pt x="359" y="133"/>
                  </a:cubicBezTo>
                  <a:cubicBezTo>
                    <a:pt x="363" y="123"/>
                    <a:pt x="381" y="116"/>
                    <a:pt x="390" y="117"/>
                  </a:cubicBezTo>
                  <a:lnTo>
                    <a:pt x="404" y="5"/>
                  </a:lnTo>
                  <a:cubicBezTo>
                    <a:pt x="370" y="3"/>
                    <a:pt x="356" y="0"/>
                    <a:pt x="320" y="3"/>
                  </a:cubicBezTo>
                  <a:cubicBezTo>
                    <a:pt x="284" y="6"/>
                    <a:pt x="227" y="9"/>
                    <a:pt x="186" y="23"/>
                  </a:cubicBezTo>
                  <a:cubicBezTo>
                    <a:pt x="145" y="37"/>
                    <a:pt x="100" y="69"/>
                    <a:pt x="76" y="86"/>
                  </a:cubicBezTo>
                  <a:cubicBezTo>
                    <a:pt x="52" y="103"/>
                    <a:pt x="52" y="109"/>
                    <a:pt x="40" y="125"/>
                  </a:cubicBezTo>
                  <a:cubicBezTo>
                    <a:pt x="29" y="142"/>
                    <a:pt x="14" y="168"/>
                    <a:pt x="8" y="189"/>
                  </a:cubicBezTo>
                  <a:cubicBezTo>
                    <a:pt x="2" y="209"/>
                    <a:pt x="0" y="226"/>
                    <a:pt x="1" y="252"/>
                  </a:cubicBezTo>
                  <a:cubicBezTo>
                    <a:pt x="2" y="277"/>
                    <a:pt x="4" y="317"/>
                    <a:pt x="15" y="343"/>
                  </a:cubicBezTo>
                  <a:cubicBezTo>
                    <a:pt x="27" y="368"/>
                    <a:pt x="51" y="394"/>
                    <a:pt x="69" y="406"/>
                  </a:cubicBezTo>
                  <a:cubicBezTo>
                    <a:pt x="86" y="418"/>
                    <a:pt x="97" y="417"/>
                    <a:pt x="122" y="414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4" name="Object 27"/>
            <p:cNvGraphicFramePr>
              <a:graphicFrameLocks noChangeAspect="1"/>
            </p:cNvGraphicFramePr>
            <p:nvPr/>
          </p:nvGraphicFramePr>
          <p:xfrm>
            <a:off x="5749925" y="820738"/>
            <a:ext cx="214313" cy="214313"/>
          </p:xfrm>
          <a:graphic>
            <a:graphicData uri="http://schemas.openxmlformats.org/presentationml/2006/ole">
              <p:oleObj spid="_x0000_s17414" name="Equation" r:id="rId12" imgW="177480" imgH="177480" progId="">
                <p:embed/>
              </p:oleObj>
            </a:graphicData>
          </a:graphic>
        </p:graphicFrame>
        <p:sp>
          <p:nvSpPr>
            <p:cNvPr id="17432" name="Line 28"/>
            <p:cNvSpPr>
              <a:spLocks noChangeShapeType="1"/>
            </p:cNvSpPr>
            <p:nvPr/>
          </p:nvSpPr>
          <p:spPr bwMode="auto">
            <a:xfrm>
              <a:off x="5892800" y="1033463"/>
              <a:ext cx="174625" cy="412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Oval 29"/>
            <p:cNvSpPr>
              <a:spLocks noChangeArrowheads="1"/>
            </p:cNvSpPr>
            <p:nvPr/>
          </p:nvSpPr>
          <p:spPr bwMode="auto">
            <a:xfrm>
              <a:off x="6248400" y="1766888"/>
              <a:ext cx="42863" cy="428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Line 30"/>
            <p:cNvSpPr>
              <a:spLocks noChangeShapeType="1"/>
            </p:cNvSpPr>
            <p:nvPr/>
          </p:nvSpPr>
          <p:spPr bwMode="auto">
            <a:xfrm flipH="1" flipV="1">
              <a:off x="6242050" y="1843088"/>
              <a:ext cx="53975" cy="3175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5" name="Object 31"/>
            <p:cNvGraphicFramePr>
              <a:graphicFrameLocks noChangeAspect="1"/>
            </p:cNvGraphicFramePr>
            <p:nvPr/>
          </p:nvGraphicFramePr>
          <p:xfrm>
            <a:off x="6080125" y="1760538"/>
            <a:ext cx="176213" cy="241300"/>
          </p:xfrm>
          <a:graphic>
            <a:graphicData uri="http://schemas.openxmlformats.org/presentationml/2006/ole">
              <p:oleObj spid="_x0000_s17415" name="Equation" r:id="rId13" imgW="164880" imgH="228600" progId="">
                <p:embed/>
              </p:oleObj>
            </a:graphicData>
          </a:graphic>
        </p:graphicFrame>
        <p:graphicFrame>
          <p:nvGraphicFramePr>
            <p:cNvPr id="17416" name="Object 33"/>
            <p:cNvGraphicFramePr>
              <a:graphicFrameLocks noChangeAspect="1"/>
            </p:cNvGraphicFramePr>
            <p:nvPr/>
          </p:nvGraphicFramePr>
          <p:xfrm>
            <a:off x="6245225" y="1794193"/>
            <a:ext cx="271463" cy="244475"/>
          </p:xfrm>
          <a:graphic>
            <a:graphicData uri="http://schemas.openxmlformats.org/presentationml/2006/ole">
              <p:oleObj spid="_x0000_s17416" name="Equation" r:id="rId14" imgW="253800" imgH="228600" progId="">
                <p:embed/>
              </p:oleObj>
            </a:graphicData>
          </a:graphic>
        </p:graphicFrame>
        <p:graphicFrame>
          <p:nvGraphicFramePr>
            <p:cNvPr id="17417" name="Object 34"/>
            <p:cNvGraphicFramePr>
              <a:graphicFrameLocks noChangeAspect="1"/>
            </p:cNvGraphicFramePr>
            <p:nvPr/>
          </p:nvGraphicFramePr>
          <p:xfrm>
            <a:off x="6262688" y="1566863"/>
            <a:ext cx="217488" cy="244475"/>
          </p:xfrm>
          <a:graphic>
            <a:graphicData uri="http://schemas.openxmlformats.org/presentationml/2006/ole">
              <p:oleObj spid="_x0000_s17417" name="Equation" r:id="rId15" imgW="203040" imgH="228600" progId="">
                <p:embed/>
              </p:oleObj>
            </a:graphicData>
          </a:graphic>
        </p:graphicFrame>
        <p:graphicFrame>
          <p:nvGraphicFramePr>
            <p:cNvPr id="17418" name="Object 35"/>
            <p:cNvGraphicFramePr>
              <a:graphicFrameLocks noChangeAspect="1"/>
            </p:cNvGraphicFramePr>
            <p:nvPr/>
          </p:nvGraphicFramePr>
          <p:xfrm>
            <a:off x="6049963" y="1509713"/>
            <a:ext cx="244475" cy="244475"/>
          </p:xfrm>
          <a:graphic>
            <a:graphicData uri="http://schemas.openxmlformats.org/presentationml/2006/ole">
              <p:oleObj spid="_x0000_s17418" name="Equation" r:id="rId16" imgW="228600" imgH="228600" progId="">
                <p:embed/>
              </p:oleObj>
            </a:graphicData>
          </a:graphic>
        </p:graphicFrame>
        <p:sp>
          <p:nvSpPr>
            <p:cNvPr id="37" name="Line 30"/>
            <p:cNvSpPr>
              <a:spLocks noChangeShapeType="1"/>
            </p:cNvSpPr>
            <p:nvPr/>
          </p:nvSpPr>
          <p:spPr bwMode="auto">
            <a:xfrm flipH="1">
              <a:off x="6303010" y="1610360"/>
              <a:ext cx="16510" cy="100648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 flipV="1">
              <a:off x="6272530" y="1579880"/>
              <a:ext cx="16510" cy="100648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41350" y="21590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 Integral </a:t>
            </a:r>
            <a:r>
              <a:rPr lang="en-US" sz="2800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Formula (cont.)</a:t>
            </a:r>
            <a:endParaRPr lang="en-US" sz="2800" u="sng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8434" name="Object 0"/>
          <p:cNvGraphicFramePr>
            <a:graphicFrameLocks noChangeAspect="1"/>
          </p:cNvGraphicFramePr>
          <p:nvPr/>
        </p:nvGraphicFramePr>
        <p:xfrm>
          <a:off x="879475" y="2962275"/>
          <a:ext cx="7480300" cy="3046413"/>
        </p:xfrm>
        <a:graphic>
          <a:graphicData uri="http://schemas.openxmlformats.org/presentationml/2006/ole">
            <p:oleObj spid="_x0000_s18434" name="Equation" r:id="rId4" imgW="5117760" imgH="2082600" progId="">
              <p:embed/>
            </p:oleObj>
          </a:graphicData>
        </a:graphic>
      </p:graphicFrame>
      <p:graphicFrame>
        <p:nvGraphicFramePr>
          <p:cNvPr id="18435" name="Object 1"/>
          <p:cNvGraphicFramePr>
            <a:graphicFrameLocks noChangeAspect="1"/>
          </p:cNvGraphicFramePr>
          <p:nvPr/>
        </p:nvGraphicFramePr>
        <p:xfrm>
          <a:off x="1596877" y="1655763"/>
          <a:ext cx="2946400" cy="812800"/>
        </p:xfrm>
        <a:graphic>
          <a:graphicData uri="http://schemas.openxmlformats.org/presentationml/2006/ole">
            <p:oleObj spid="_x0000_s18435" name="Equation" r:id="rId5" imgW="1841400" imgH="507960" progId="">
              <p:embed/>
            </p:oleObj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532438" y="1009650"/>
            <a:ext cx="2333625" cy="1816100"/>
            <a:chOff x="5532438" y="1009650"/>
            <a:chExt cx="2333625" cy="1816100"/>
          </a:xfrm>
        </p:grpSpPr>
        <p:sp>
          <p:nvSpPr>
            <p:cNvPr id="18445" name="Freeform 24"/>
            <p:cNvSpPr>
              <a:spLocks/>
            </p:cNvSpPr>
            <p:nvPr/>
          </p:nvSpPr>
          <p:spPr bwMode="auto">
            <a:xfrm>
              <a:off x="6750051" y="1670050"/>
              <a:ext cx="79375" cy="68263"/>
            </a:xfrm>
            <a:custGeom>
              <a:avLst/>
              <a:gdLst>
                <a:gd name="T0" fmla="*/ 2 w 62"/>
                <a:gd name="T1" fmla="*/ 1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Oval 28"/>
            <p:cNvSpPr>
              <a:spLocks noChangeArrowheads="1"/>
            </p:cNvSpPr>
            <p:nvPr/>
          </p:nvSpPr>
          <p:spPr bwMode="auto">
            <a:xfrm>
              <a:off x="6846888" y="1519238"/>
              <a:ext cx="112713" cy="1127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438" name="Object 2"/>
            <p:cNvGraphicFramePr>
              <a:graphicFrameLocks noChangeAspect="1"/>
            </p:cNvGraphicFramePr>
            <p:nvPr/>
          </p:nvGraphicFramePr>
          <p:xfrm>
            <a:off x="6932613" y="1203325"/>
            <a:ext cx="214313" cy="293688"/>
          </p:xfrm>
          <a:graphic>
            <a:graphicData uri="http://schemas.openxmlformats.org/presentationml/2006/ole">
              <p:oleObj spid="_x0000_s18438" name="Equation" r:id="rId6" imgW="164880" imgH="228600" progId="">
                <p:embed/>
              </p:oleObj>
            </a:graphicData>
          </a:graphic>
        </p:graphicFrame>
        <p:graphicFrame>
          <p:nvGraphicFramePr>
            <p:cNvPr id="18439" name="Object 3"/>
            <p:cNvGraphicFramePr>
              <a:graphicFrameLocks noChangeAspect="1"/>
            </p:cNvGraphicFramePr>
            <p:nvPr/>
          </p:nvGraphicFramePr>
          <p:xfrm>
            <a:off x="6604001" y="1724025"/>
            <a:ext cx="300038" cy="269875"/>
          </p:xfrm>
          <a:graphic>
            <a:graphicData uri="http://schemas.openxmlformats.org/presentationml/2006/ole">
              <p:oleObj spid="_x0000_s18439" name="Equation" r:id="rId7" imgW="253800" imgH="228600" progId="">
                <p:embed/>
              </p:oleObj>
            </a:graphicData>
          </a:graphic>
        </p:graphicFrame>
        <p:sp>
          <p:nvSpPr>
            <p:cNvPr id="18447" name="Oval 34"/>
            <p:cNvSpPr>
              <a:spLocks noChangeArrowheads="1"/>
            </p:cNvSpPr>
            <p:nvPr/>
          </p:nvSpPr>
          <p:spPr bwMode="auto">
            <a:xfrm>
              <a:off x="6724651" y="1398588"/>
              <a:ext cx="352425" cy="352425"/>
            </a:xfrm>
            <a:prstGeom prst="ellips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Freeform 36"/>
            <p:cNvSpPr>
              <a:spLocks/>
            </p:cNvSpPr>
            <p:nvPr/>
          </p:nvSpPr>
          <p:spPr bwMode="auto">
            <a:xfrm>
              <a:off x="5532438" y="1028700"/>
              <a:ext cx="2333625" cy="1797050"/>
            </a:xfrm>
            <a:custGeom>
              <a:avLst/>
              <a:gdLst>
                <a:gd name="T0" fmla="*/ 3008466 w 787"/>
                <a:gd name="T1" fmla="*/ 47511844 h 547"/>
                <a:gd name="T2" fmla="*/ 5380241 w 787"/>
                <a:gd name="T3" fmla="*/ 44344861 h 547"/>
                <a:gd name="T4" fmla="*/ 8193740 w 787"/>
                <a:gd name="T5" fmla="*/ 47091262 h 547"/>
                <a:gd name="T6" fmla="*/ 9860275 w 787"/>
                <a:gd name="T7" fmla="*/ 57026567 h 547"/>
                <a:gd name="T8" fmla="*/ 11608420 w 787"/>
                <a:gd name="T9" fmla="*/ 61155803 h 547"/>
                <a:gd name="T10" fmla="*/ 13636541 w 787"/>
                <a:gd name="T11" fmla="*/ 60642773 h 547"/>
                <a:gd name="T12" fmla="*/ 15653889 w 787"/>
                <a:gd name="T13" fmla="*/ 53859650 h 547"/>
                <a:gd name="T14" fmla="*/ 16792685 w 787"/>
                <a:gd name="T15" fmla="*/ 42543695 h 547"/>
                <a:gd name="T16" fmla="*/ 17052271 w 787"/>
                <a:gd name="T17" fmla="*/ 28068513 h 547"/>
                <a:gd name="T18" fmla="*/ 15479349 w 787"/>
                <a:gd name="T19" fmla="*/ 14926272 h 547"/>
                <a:gd name="T20" fmla="*/ 12753585 w 787"/>
                <a:gd name="T21" fmla="*/ 5411494 h 547"/>
                <a:gd name="T22" fmla="*/ 8802854 w 787"/>
                <a:gd name="T23" fmla="*/ 443500 h 547"/>
                <a:gd name="T24" fmla="*/ 4580498 w 787"/>
                <a:gd name="T25" fmla="*/ 2721574 h 547"/>
                <a:gd name="T26" fmla="*/ 1870266 w 787"/>
                <a:gd name="T27" fmla="*/ 9958438 h 547"/>
                <a:gd name="T28" fmla="*/ 986947 w 787"/>
                <a:gd name="T29" fmla="*/ 14480823 h 547"/>
                <a:gd name="T30" fmla="*/ 201465 w 787"/>
                <a:gd name="T31" fmla="*/ 21720392 h 547"/>
                <a:gd name="T32" fmla="*/ 23240 w 787"/>
                <a:gd name="T33" fmla="*/ 28986629 h 547"/>
                <a:gd name="T34" fmla="*/ 376307 w 787"/>
                <a:gd name="T35" fmla="*/ 39377374 h 547"/>
                <a:gd name="T36" fmla="*/ 1691391 w 787"/>
                <a:gd name="T37" fmla="*/ 46647369 h 547"/>
                <a:gd name="T38" fmla="*/ 3008466 w 787"/>
                <a:gd name="T39" fmla="*/ 47511844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440" name="Object 4"/>
            <p:cNvGraphicFramePr>
              <a:graphicFrameLocks noChangeAspect="1"/>
            </p:cNvGraphicFramePr>
            <p:nvPr/>
          </p:nvGraphicFramePr>
          <p:xfrm>
            <a:off x="5686426" y="2093913"/>
            <a:ext cx="282575" cy="265113"/>
          </p:xfrm>
          <a:graphic>
            <a:graphicData uri="http://schemas.openxmlformats.org/presentationml/2006/ole">
              <p:oleObj spid="_x0000_s18440" name="Equation" r:id="rId8" imgW="215640" imgH="203040" progId="">
                <p:embed/>
              </p:oleObj>
            </a:graphicData>
          </a:graphic>
        </p:graphicFrame>
        <p:sp>
          <p:nvSpPr>
            <p:cNvPr id="18449" name="Line 38"/>
            <p:cNvSpPr>
              <a:spLocks noChangeShapeType="1"/>
            </p:cNvSpPr>
            <p:nvPr/>
          </p:nvSpPr>
          <p:spPr bwMode="auto">
            <a:xfrm flipH="1" flipV="1">
              <a:off x="7534276" y="1381124"/>
              <a:ext cx="149059" cy="17454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Oval 28"/>
            <p:cNvSpPr>
              <a:spLocks noChangeArrowheads="1"/>
            </p:cNvSpPr>
            <p:nvPr/>
          </p:nvSpPr>
          <p:spPr bwMode="auto">
            <a:xfrm>
              <a:off x="6694488" y="1485900"/>
              <a:ext cx="68262" cy="6985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436" name="Object 14"/>
            <p:cNvGraphicFramePr>
              <a:graphicFrameLocks noChangeAspect="1"/>
            </p:cNvGraphicFramePr>
            <p:nvPr/>
          </p:nvGraphicFramePr>
          <p:xfrm>
            <a:off x="6515100" y="1409700"/>
            <a:ext cx="165100" cy="161925"/>
          </p:xfrm>
          <a:graphic>
            <a:graphicData uri="http://schemas.openxmlformats.org/presentationml/2006/ole">
              <p:oleObj spid="_x0000_s18436" name="Equation" r:id="rId9" imgW="126720" imgH="126720" progId="">
                <p:embed/>
              </p:oleObj>
            </a:graphicData>
          </a:graphic>
        </p:graphicFrame>
        <p:graphicFrame>
          <p:nvGraphicFramePr>
            <p:cNvPr id="18437" name="Object 15"/>
            <p:cNvGraphicFramePr>
              <a:graphicFrameLocks noChangeAspect="1"/>
            </p:cNvGraphicFramePr>
            <p:nvPr/>
          </p:nvGraphicFramePr>
          <p:xfrm>
            <a:off x="7286625" y="1009650"/>
            <a:ext cx="165100" cy="161925"/>
          </p:xfrm>
          <a:graphic>
            <a:graphicData uri="http://schemas.openxmlformats.org/presentationml/2006/ole">
              <p:oleObj spid="_x0000_s18437" name="Equation" r:id="rId10" imgW="126720" imgH="126720" progId="">
                <p:embed/>
              </p:oleObj>
            </a:graphicData>
          </a:graphic>
        </p:graphicFrame>
        <p:sp>
          <p:nvSpPr>
            <p:cNvPr id="18444" name="Oval 28"/>
            <p:cNvSpPr>
              <a:spLocks noChangeArrowheads="1"/>
            </p:cNvSpPr>
            <p:nvPr/>
          </p:nvSpPr>
          <p:spPr bwMode="auto">
            <a:xfrm>
              <a:off x="7289800" y="1190625"/>
              <a:ext cx="68263" cy="6985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38225" y="1085850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We have: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8441" name="Picture 9" descr="C:\Users\Somnath Saha\Desktop\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9" y="-11690"/>
            <a:ext cx="9129711" cy="6869690"/>
          </a:xfrm>
          <a:prstGeom prst="rect">
            <a:avLst/>
          </a:prstGeom>
          <a:noFill/>
        </p:spPr>
      </p:pic>
      <p:pic>
        <p:nvPicPr>
          <p:cNvPr id="2" name="Picture 9" descr="C:\Users\Somnath Saha\Desktop\9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-38825"/>
            <a:ext cx="9168720" cy="6896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04850" y="33020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 Integral </a:t>
            </a:r>
            <a:r>
              <a:rPr lang="en-US" sz="2800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Formula (cont.)</a:t>
            </a:r>
            <a:endParaRPr lang="en-US" sz="2800" u="sng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1631950" y="3773488"/>
          <a:ext cx="6237288" cy="1487487"/>
        </p:xfrm>
        <a:graphic>
          <a:graphicData uri="http://schemas.openxmlformats.org/presentationml/2006/ole">
            <p:oleObj spid="_x0000_s19458" name="Equation" r:id="rId4" imgW="4267080" imgH="1015920" progId="">
              <p:embed/>
            </p:oleObj>
          </a:graphicData>
        </a:graphic>
      </p:graphicFrame>
      <p:grpSp>
        <p:nvGrpSpPr>
          <p:cNvPr id="19465" name="Group 5"/>
          <p:cNvGrpSpPr>
            <a:grpSpLocks/>
          </p:cNvGrpSpPr>
          <p:nvPr/>
        </p:nvGrpSpPr>
        <p:grpSpPr bwMode="auto">
          <a:xfrm>
            <a:off x="912813" y="1266825"/>
            <a:ext cx="2333625" cy="1797050"/>
            <a:chOff x="3131" y="900"/>
            <a:chExt cx="1470" cy="1132"/>
          </a:xfrm>
        </p:grpSpPr>
        <p:sp>
          <p:nvSpPr>
            <p:cNvPr id="19472" name="Oval 7"/>
            <p:cNvSpPr>
              <a:spLocks noChangeArrowheads="1"/>
            </p:cNvSpPr>
            <p:nvPr/>
          </p:nvSpPr>
          <p:spPr bwMode="auto">
            <a:xfrm>
              <a:off x="3959" y="1209"/>
              <a:ext cx="71" cy="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61" name="Object 8"/>
            <p:cNvGraphicFramePr>
              <a:graphicFrameLocks noChangeAspect="1"/>
            </p:cNvGraphicFramePr>
            <p:nvPr/>
          </p:nvGraphicFramePr>
          <p:xfrm>
            <a:off x="4071" y="1045"/>
            <a:ext cx="135" cy="185"/>
          </p:xfrm>
          <a:graphic>
            <a:graphicData uri="http://schemas.openxmlformats.org/presentationml/2006/ole">
              <p:oleObj spid="_x0000_s19461" name="Equation" r:id="rId5" imgW="164880" imgH="228600" progId="">
                <p:embed/>
              </p:oleObj>
            </a:graphicData>
          </a:graphic>
        </p:graphicFrame>
        <p:sp>
          <p:nvSpPr>
            <p:cNvPr id="19474" name="Freeform 11"/>
            <p:cNvSpPr>
              <a:spLocks/>
            </p:cNvSpPr>
            <p:nvPr/>
          </p:nvSpPr>
          <p:spPr bwMode="auto">
            <a:xfrm>
              <a:off x="3131" y="900"/>
              <a:ext cx="1470" cy="1132"/>
            </a:xfrm>
            <a:custGeom>
              <a:avLst/>
              <a:gdLst>
                <a:gd name="T0" fmla="*/ 3008466 w 787"/>
                <a:gd name="T1" fmla="*/ 47511844 h 547"/>
                <a:gd name="T2" fmla="*/ 5380241 w 787"/>
                <a:gd name="T3" fmla="*/ 44344861 h 547"/>
                <a:gd name="T4" fmla="*/ 8193740 w 787"/>
                <a:gd name="T5" fmla="*/ 47091262 h 547"/>
                <a:gd name="T6" fmla="*/ 9860275 w 787"/>
                <a:gd name="T7" fmla="*/ 57026567 h 547"/>
                <a:gd name="T8" fmla="*/ 11608420 w 787"/>
                <a:gd name="T9" fmla="*/ 61155803 h 547"/>
                <a:gd name="T10" fmla="*/ 13636541 w 787"/>
                <a:gd name="T11" fmla="*/ 60642773 h 547"/>
                <a:gd name="T12" fmla="*/ 15653889 w 787"/>
                <a:gd name="T13" fmla="*/ 53859650 h 547"/>
                <a:gd name="T14" fmla="*/ 16792685 w 787"/>
                <a:gd name="T15" fmla="*/ 42543695 h 547"/>
                <a:gd name="T16" fmla="*/ 17052271 w 787"/>
                <a:gd name="T17" fmla="*/ 28068513 h 547"/>
                <a:gd name="T18" fmla="*/ 15479349 w 787"/>
                <a:gd name="T19" fmla="*/ 14926272 h 547"/>
                <a:gd name="T20" fmla="*/ 12753585 w 787"/>
                <a:gd name="T21" fmla="*/ 5411494 h 547"/>
                <a:gd name="T22" fmla="*/ 8802854 w 787"/>
                <a:gd name="T23" fmla="*/ 443500 h 547"/>
                <a:gd name="T24" fmla="*/ 4580498 w 787"/>
                <a:gd name="T25" fmla="*/ 2721574 h 547"/>
                <a:gd name="T26" fmla="*/ 1870266 w 787"/>
                <a:gd name="T27" fmla="*/ 9958438 h 547"/>
                <a:gd name="T28" fmla="*/ 986947 w 787"/>
                <a:gd name="T29" fmla="*/ 14480823 h 547"/>
                <a:gd name="T30" fmla="*/ 201465 w 787"/>
                <a:gd name="T31" fmla="*/ 21720392 h 547"/>
                <a:gd name="T32" fmla="*/ 23240 w 787"/>
                <a:gd name="T33" fmla="*/ 28986629 h 547"/>
                <a:gd name="T34" fmla="*/ 376307 w 787"/>
                <a:gd name="T35" fmla="*/ 39377374 h 547"/>
                <a:gd name="T36" fmla="*/ 1691391 w 787"/>
                <a:gd name="T37" fmla="*/ 46647369 h 547"/>
                <a:gd name="T38" fmla="*/ 3008466 w 787"/>
                <a:gd name="T39" fmla="*/ 47511844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463" name="Object 12"/>
            <p:cNvGraphicFramePr>
              <a:graphicFrameLocks noChangeAspect="1"/>
            </p:cNvGraphicFramePr>
            <p:nvPr/>
          </p:nvGraphicFramePr>
          <p:xfrm>
            <a:off x="3228" y="1571"/>
            <a:ext cx="178" cy="167"/>
          </p:xfrm>
          <a:graphic>
            <a:graphicData uri="http://schemas.openxmlformats.org/presentationml/2006/ole">
              <p:oleObj spid="_x0000_s19463" name="Equation" r:id="rId6" imgW="215640" imgH="203040" progId="">
                <p:embed/>
              </p:oleObj>
            </a:graphicData>
          </a:graphic>
        </p:graphicFrame>
        <p:sp>
          <p:nvSpPr>
            <p:cNvPr id="19475" name="Line 13"/>
            <p:cNvSpPr>
              <a:spLocks noChangeShapeType="1"/>
            </p:cNvSpPr>
            <p:nvPr/>
          </p:nvSpPr>
          <p:spPr bwMode="auto">
            <a:xfrm flipH="1" flipV="1">
              <a:off x="4392" y="1122"/>
              <a:ext cx="116" cy="13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6" name="Group 23"/>
          <p:cNvGrpSpPr>
            <a:grpSpLocks/>
          </p:cNvGrpSpPr>
          <p:nvPr/>
        </p:nvGrpSpPr>
        <p:grpSpPr bwMode="auto">
          <a:xfrm>
            <a:off x="5465763" y="1295400"/>
            <a:ext cx="2554287" cy="1797050"/>
            <a:chOff x="3443" y="600"/>
            <a:chExt cx="1609" cy="1132"/>
          </a:xfrm>
        </p:grpSpPr>
        <p:sp>
          <p:nvSpPr>
            <p:cNvPr id="19468" name="Oval 16"/>
            <p:cNvSpPr>
              <a:spLocks noChangeArrowheads="1"/>
            </p:cNvSpPr>
            <p:nvPr/>
          </p:nvSpPr>
          <p:spPr bwMode="auto">
            <a:xfrm>
              <a:off x="4877" y="651"/>
              <a:ext cx="71" cy="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59" name="Object 17"/>
            <p:cNvGraphicFramePr>
              <a:graphicFrameLocks noChangeAspect="1"/>
            </p:cNvGraphicFramePr>
            <p:nvPr/>
          </p:nvGraphicFramePr>
          <p:xfrm>
            <a:off x="4917" y="673"/>
            <a:ext cx="135" cy="185"/>
          </p:xfrm>
          <a:graphic>
            <a:graphicData uri="http://schemas.openxmlformats.org/presentationml/2006/ole">
              <p:oleObj spid="_x0000_s19459" name="Equation" r:id="rId7" imgW="164880" imgH="228600" progId="">
                <p:embed/>
              </p:oleObj>
            </a:graphicData>
          </a:graphic>
        </p:graphicFrame>
        <p:sp>
          <p:nvSpPr>
            <p:cNvPr id="19469" name="Freeform 20"/>
            <p:cNvSpPr>
              <a:spLocks/>
            </p:cNvSpPr>
            <p:nvPr/>
          </p:nvSpPr>
          <p:spPr bwMode="auto">
            <a:xfrm>
              <a:off x="3443" y="600"/>
              <a:ext cx="1470" cy="1132"/>
            </a:xfrm>
            <a:custGeom>
              <a:avLst/>
              <a:gdLst>
                <a:gd name="T0" fmla="*/ 3008466 w 787"/>
                <a:gd name="T1" fmla="*/ 47511844 h 547"/>
                <a:gd name="T2" fmla="*/ 5380241 w 787"/>
                <a:gd name="T3" fmla="*/ 44344861 h 547"/>
                <a:gd name="T4" fmla="*/ 8193740 w 787"/>
                <a:gd name="T5" fmla="*/ 47091262 h 547"/>
                <a:gd name="T6" fmla="*/ 9860275 w 787"/>
                <a:gd name="T7" fmla="*/ 57026567 h 547"/>
                <a:gd name="T8" fmla="*/ 11608420 w 787"/>
                <a:gd name="T9" fmla="*/ 61155803 h 547"/>
                <a:gd name="T10" fmla="*/ 13636541 w 787"/>
                <a:gd name="T11" fmla="*/ 60642773 h 547"/>
                <a:gd name="T12" fmla="*/ 15653889 w 787"/>
                <a:gd name="T13" fmla="*/ 53859650 h 547"/>
                <a:gd name="T14" fmla="*/ 16792685 w 787"/>
                <a:gd name="T15" fmla="*/ 42543695 h 547"/>
                <a:gd name="T16" fmla="*/ 17052271 w 787"/>
                <a:gd name="T17" fmla="*/ 28068513 h 547"/>
                <a:gd name="T18" fmla="*/ 15479349 w 787"/>
                <a:gd name="T19" fmla="*/ 14926272 h 547"/>
                <a:gd name="T20" fmla="*/ 12753585 w 787"/>
                <a:gd name="T21" fmla="*/ 5411494 h 547"/>
                <a:gd name="T22" fmla="*/ 8802854 w 787"/>
                <a:gd name="T23" fmla="*/ 443500 h 547"/>
                <a:gd name="T24" fmla="*/ 4580498 w 787"/>
                <a:gd name="T25" fmla="*/ 2721574 h 547"/>
                <a:gd name="T26" fmla="*/ 1870266 w 787"/>
                <a:gd name="T27" fmla="*/ 9958438 h 547"/>
                <a:gd name="T28" fmla="*/ 986947 w 787"/>
                <a:gd name="T29" fmla="*/ 14480823 h 547"/>
                <a:gd name="T30" fmla="*/ 201465 w 787"/>
                <a:gd name="T31" fmla="*/ 21720392 h 547"/>
                <a:gd name="T32" fmla="*/ 23240 w 787"/>
                <a:gd name="T33" fmla="*/ 28986629 h 547"/>
                <a:gd name="T34" fmla="*/ 376307 w 787"/>
                <a:gd name="T35" fmla="*/ 39377374 h 547"/>
                <a:gd name="T36" fmla="*/ 1691391 w 787"/>
                <a:gd name="T37" fmla="*/ 46647369 h 547"/>
                <a:gd name="T38" fmla="*/ 3008466 w 787"/>
                <a:gd name="T39" fmla="*/ 47511844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460" name="Object 21"/>
            <p:cNvGraphicFramePr>
              <a:graphicFrameLocks noChangeAspect="1"/>
            </p:cNvGraphicFramePr>
            <p:nvPr/>
          </p:nvGraphicFramePr>
          <p:xfrm>
            <a:off x="3534" y="1319"/>
            <a:ext cx="178" cy="167"/>
          </p:xfrm>
          <a:graphic>
            <a:graphicData uri="http://schemas.openxmlformats.org/presentationml/2006/ole">
              <p:oleObj spid="_x0000_s19460" name="Equation" r:id="rId8" imgW="215640" imgH="203040" progId="">
                <p:embed/>
              </p:oleObj>
            </a:graphicData>
          </a:graphic>
        </p:graphicFrame>
        <p:sp>
          <p:nvSpPr>
            <p:cNvPr id="19470" name="Line 22"/>
            <p:cNvSpPr>
              <a:spLocks noChangeShapeType="1"/>
            </p:cNvSpPr>
            <p:nvPr/>
          </p:nvSpPr>
          <p:spPr bwMode="auto">
            <a:xfrm flipH="1" flipV="1">
              <a:off x="4710" y="828"/>
              <a:ext cx="122" cy="13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9464" name="Picture 8" descr="C:\Users\Somnath Saha\Desktop\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79450" y="21590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 Integral </a:t>
            </a:r>
            <a:r>
              <a:rPr lang="en-US" sz="2800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Formula (cont.)</a:t>
            </a:r>
            <a:endParaRPr lang="en-US" sz="2800" u="sng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652216" y="4621785"/>
          <a:ext cx="4500562" cy="795959"/>
        </p:xfrm>
        <a:graphic>
          <a:graphicData uri="http://schemas.openxmlformats.org/presentationml/2006/ole">
            <p:oleObj spid="_x0000_s75778" name="Equation" r:id="rId4" imgW="2806560" imgH="495000" progId="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74989" y="2000250"/>
            <a:ext cx="2570163" cy="1797050"/>
            <a:chOff x="3131" y="900"/>
            <a:chExt cx="1619" cy="1132"/>
          </a:xfrm>
        </p:grpSpPr>
        <p:sp>
          <p:nvSpPr>
            <p:cNvPr id="19472" name="Oval 7"/>
            <p:cNvSpPr>
              <a:spLocks noChangeArrowheads="1"/>
            </p:cNvSpPr>
            <p:nvPr/>
          </p:nvSpPr>
          <p:spPr bwMode="auto">
            <a:xfrm>
              <a:off x="3959" y="1209"/>
              <a:ext cx="71" cy="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61" name="Object 8"/>
            <p:cNvGraphicFramePr>
              <a:graphicFrameLocks noChangeAspect="1"/>
            </p:cNvGraphicFramePr>
            <p:nvPr/>
          </p:nvGraphicFramePr>
          <p:xfrm>
            <a:off x="4071" y="1045"/>
            <a:ext cx="135" cy="185"/>
          </p:xfrm>
          <a:graphic>
            <a:graphicData uri="http://schemas.openxmlformats.org/presentationml/2006/ole">
              <p:oleObj spid="_x0000_s75781" name="Equation" r:id="rId5" imgW="164880" imgH="228600" progId="">
                <p:embed/>
              </p:oleObj>
            </a:graphicData>
          </a:graphic>
        </p:graphicFrame>
        <p:sp>
          <p:nvSpPr>
            <p:cNvPr id="19474" name="Freeform 11"/>
            <p:cNvSpPr>
              <a:spLocks/>
            </p:cNvSpPr>
            <p:nvPr/>
          </p:nvSpPr>
          <p:spPr bwMode="auto">
            <a:xfrm>
              <a:off x="3131" y="900"/>
              <a:ext cx="1470" cy="1132"/>
            </a:xfrm>
            <a:custGeom>
              <a:avLst/>
              <a:gdLst>
                <a:gd name="T0" fmla="*/ 3008466 w 787"/>
                <a:gd name="T1" fmla="*/ 47511844 h 547"/>
                <a:gd name="T2" fmla="*/ 5380241 w 787"/>
                <a:gd name="T3" fmla="*/ 44344861 h 547"/>
                <a:gd name="T4" fmla="*/ 8193740 w 787"/>
                <a:gd name="T5" fmla="*/ 47091262 h 547"/>
                <a:gd name="T6" fmla="*/ 9860275 w 787"/>
                <a:gd name="T7" fmla="*/ 57026567 h 547"/>
                <a:gd name="T8" fmla="*/ 11608420 w 787"/>
                <a:gd name="T9" fmla="*/ 61155803 h 547"/>
                <a:gd name="T10" fmla="*/ 13636541 w 787"/>
                <a:gd name="T11" fmla="*/ 60642773 h 547"/>
                <a:gd name="T12" fmla="*/ 15653889 w 787"/>
                <a:gd name="T13" fmla="*/ 53859650 h 547"/>
                <a:gd name="T14" fmla="*/ 16792685 w 787"/>
                <a:gd name="T15" fmla="*/ 42543695 h 547"/>
                <a:gd name="T16" fmla="*/ 17052271 w 787"/>
                <a:gd name="T17" fmla="*/ 28068513 h 547"/>
                <a:gd name="T18" fmla="*/ 15479349 w 787"/>
                <a:gd name="T19" fmla="*/ 14926272 h 547"/>
                <a:gd name="T20" fmla="*/ 12753585 w 787"/>
                <a:gd name="T21" fmla="*/ 5411494 h 547"/>
                <a:gd name="T22" fmla="*/ 8802854 w 787"/>
                <a:gd name="T23" fmla="*/ 443500 h 547"/>
                <a:gd name="T24" fmla="*/ 4580498 w 787"/>
                <a:gd name="T25" fmla="*/ 2721574 h 547"/>
                <a:gd name="T26" fmla="*/ 1870266 w 787"/>
                <a:gd name="T27" fmla="*/ 9958438 h 547"/>
                <a:gd name="T28" fmla="*/ 986947 w 787"/>
                <a:gd name="T29" fmla="*/ 14480823 h 547"/>
                <a:gd name="T30" fmla="*/ 201465 w 787"/>
                <a:gd name="T31" fmla="*/ 21720392 h 547"/>
                <a:gd name="T32" fmla="*/ 23240 w 787"/>
                <a:gd name="T33" fmla="*/ 28986629 h 547"/>
                <a:gd name="T34" fmla="*/ 376307 w 787"/>
                <a:gd name="T35" fmla="*/ 39377374 h 547"/>
                <a:gd name="T36" fmla="*/ 1691391 w 787"/>
                <a:gd name="T37" fmla="*/ 46647369 h 547"/>
                <a:gd name="T38" fmla="*/ 3008466 w 787"/>
                <a:gd name="T39" fmla="*/ 47511844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463" name="Object 12"/>
            <p:cNvGraphicFramePr>
              <a:graphicFrameLocks noChangeAspect="1"/>
            </p:cNvGraphicFramePr>
            <p:nvPr/>
          </p:nvGraphicFramePr>
          <p:xfrm>
            <a:off x="4572" y="953"/>
            <a:ext cx="178" cy="167"/>
          </p:xfrm>
          <a:graphic>
            <a:graphicData uri="http://schemas.openxmlformats.org/presentationml/2006/ole">
              <p:oleObj spid="_x0000_s75783" name="Equation" r:id="rId6" imgW="215640" imgH="203040" progId="">
                <p:embed/>
              </p:oleObj>
            </a:graphicData>
          </a:graphic>
        </p:graphicFrame>
        <p:sp>
          <p:nvSpPr>
            <p:cNvPr id="19475" name="Line 13"/>
            <p:cNvSpPr>
              <a:spLocks noChangeShapeType="1"/>
            </p:cNvSpPr>
            <p:nvPr/>
          </p:nvSpPr>
          <p:spPr bwMode="auto">
            <a:xfrm flipH="1" flipV="1">
              <a:off x="4392" y="1122"/>
              <a:ext cx="108" cy="111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7" name="Rounded Rectangle 18"/>
          <p:cNvSpPr>
            <a:spLocks noChangeArrowheads="1"/>
          </p:cNvSpPr>
          <p:nvPr/>
        </p:nvSpPr>
        <p:spPr bwMode="auto">
          <a:xfrm>
            <a:off x="5524500" y="4149725"/>
            <a:ext cx="3122613" cy="1927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400" b="1" dirty="0"/>
              <a:t>Application</a:t>
            </a:r>
            <a:r>
              <a:rPr lang="en-US" sz="1400" dirty="0"/>
              <a:t>:</a:t>
            </a:r>
          </a:p>
          <a:p>
            <a:pPr algn="ctr"/>
            <a:r>
              <a:rPr lang="en-US" sz="1400" dirty="0"/>
              <a:t>In graphical displays, one often wishes to determine if a point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aseline="-25000" dirty="0"/>
              <a:t> </a:t>
            </a:r>
            <a:r>
              <a:rPr lang="en-US" sz="1400" dirty="0"/>
              <a:t>=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dirty="0"/>
              <a:t>is hidden by a region (with boundary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dirty="0"/>
              <a:t>) in front of it, i.e. if in a 2-D projection,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aseline="-25000" dirty="0"/>
              <a:t>0  </a:t>
            </a:r>
            <a:r>
              <a:rPr lang="en-US" sz="1400" dirty="0"/>
              <a:t>appears to fall inside or outside the region. (Just choose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= 1</a:t>
            </a:r>
            <a:r>
              <a:rPr lang="en-US" sz="1400" dirty="0"/>
              <a:t>.)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28701" y="914400"/>
            <a:ext cx="661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Summary of Cauchy Integral Formula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75784" name="Picture 8" descr="C:\Users\Somnath Saha\Desktop\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4720" y="0"/>
            <a:ext cx="9168720" cy="6896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3697" y="2854036"/>
            <a:ext cx="7564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00FF"/>
                </a:solidFill>
                <a:latin typeface="Cooper Black" pitchFamily="18" charset="0"/>
              </a:rPr>
              <a:t>THANK YOU</a:t>
            </a:r>
            <a:endParaRPr lang="en-US" sz="6600" dirty="0">
              <a:solidFill>
                <a:srgbClr val="0000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27798" y="190500"/>
            <a:ext cx="85725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</a:t>
            </a:r>
            <a:r>
              <a:rPr lang="en-US" sz="3200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Integrals in the Complex Plane</a:t>
            </a:r>
          </a:p>
        </p:txBody>
      </p:sp>
      <p:grpSp>
        <p:nvGrpSpPr>
          <p:cNvPr id="1043" name="Group 3"/>
          <p:cNvGrpSpPr>
            <a:grpSpLocks/>
          </p:cNvGrpSpPr>
          <p:nvPr/>
        </p:nvGrpSpPr>
        <p:grpSpPr bwMode="auto">
          <a:xfrm>
            <a:off x="159575" y="1485110"/>
            <a:ext cx="3775077" cy="3207551"/>
            <a:chOff x="278" y="582"/>
            <a:chExt cx="2225" cy="1890"/>
          </a:xfrm>
        </p:grpSpPr>
        <p:sp>
          <p:nvSpPr>
            <p:cNvPr id="1044" name="Freeform 4"/>
            <p:cNvSpPr>
              <a:spLocks/>
            </p:cNvSpPr>
            <p:nvPr/>
          </p:nvSpPr>
          <p:spPr bwMode="auto">
            <a:xfrm>
              <a:off x="981" y="1024"/>
              <a:ext cx="1152" cy="887"/>
            </a:xfrm>
            <a:custGeom>
              <a:avLst/>
              <a:gdLst>
                <a:gd name="T0" fmla="*/ 0 w 1152"/>
                <a:gd name="T1" fmla="*/ 887 h 887"/>
                <a:gd name="T2" fmla="*/ 172 w 1152"/>
                <a:gd name="T3" fmla="*/ 593 h 887"/>
                <a:gd name="T4" fmla="*/ 483 w 1152"/>
                <a:gd name="T5" fmla="*/ 386 h 887"/>
                <a:gd name="T6" fmla="*/ 921 w 1152"/>
                <a:gd name="T7" fmla="*/ 253 h 887"/>
                <a:gd name="T8" fmla="*/ 1152 w 1152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887"/>
                <a:gd name="T17" fmla="*/ 1152 w 1152"/>
                <a:gd name="T18" fmla="*/ 887 h 8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887">
                  <a:moveTo>
                    <a:pt x="0" y="887"/>
                  </a:moveTo>
                  <a:cubicBezTo>
                    <a:pt x="28" y="838"/>
                    <a:pt x="92" y="676"/>
                    <a:pt x="172" y="593"/>
                  </a:cubicBezTo>
                  <a:cubicBezTo>
                    <a:pt x="252" y="510"/>
                    <a:pt x="358" y="443"/>
                    <a:pt x="483" y="386"/>
                  </a:cubicBezTo>
                  <a:cubicBezTo>
                    <a:pt x="608" y="329"/>
                    <a:pt x="810" y="317"/>
                    <a:pt x="921" y="253"/>
                  </a:cubicBezTo>
                  <a:cubicBezTo>
                    <a:pt x="1032" y="189"/>
                    <a:pt x="1104" y="53"/>
                    <a:pt x="1152" y="0"/>
                  </a:cubicBezTo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5"/>
            <p:cNvSpPr>
              <a:spLocks noChangeShapeType="1"/>
            </p:cNvSpPr>
            <p:nvPr/>
          </p:nvSpPr>
          <p:spPr bwMode="auto">
            <a:xfrm>
              <a:off x="1042" y="1710"/>
              <a:ext cx="60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6"/>
            <p:cNvSpPr>
              <a:spLocks noChangeShapeType="1"/>
            </p:cNvSpPr>
            <p:nvPr/>
          </p:nvSpPr>
          <p:spPr bwMode="auto">
            <a:xfrm>
              <a:off x="1172" y="1548"/>
              <a:ext cx="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7"/>
            <p:cNvSpPr>
              <a:spLocks noChangeShapeType="1"/>
            </p:cNvSpPr>
            <p:nvPr/>
          </p:nvSpPr>
          <p:spPr bwMode="auto">
            <a:xfrm>
              <a:off x="1322" y="1452"/>
              <a:ext cx="36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8"/>
            <p:cNvSpPr>
              <a:spLocks noChangeShapeType="1"/>
            </p:cNvSpPr>
            <p:nvPr/>
          </p:nvSpPr>
          <p:spPr bwMode="auto">
            <a:xfrm>
              <a:off x="1476" y="1368"/>
              <a:ext cx="28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9"/>
            <p:cNvSpPr>
              <a:spLocks noChangeShapeType="1"/>
            </p:cNvSpPr>
            <p:nvPr/>
          </p:nvSpPr>
          <p:spPr bwMode="auto">
            <a:xfrm>
              <a:off x="1582" y="1338"/>
              <a:ext cx="16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10"/>
            <p:cNvSpPr>
              <a:spLocks noChangeShapeType="1"/>
            </p:cNvSpPr>
            <p:nvPr/>
          </p:nvSpPr>
          <p:spPr bwMode="auto">
            <a:xfrm>
              <a:off x="1722" y="1306"/>
              <a:ext cx="14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11"/>
            <p:cNvSpPr>
              <a:spLocks noChangeShapeType="1"/>
            </p:cNvSpPr>
            <p:nvPr/>
          </p:nvSpPr>
          <p:spPr bwMode="auto">
            <a:xfrm>
              <a:off x="1832" y="1278"/>
              <a:ext cx="22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12"/>
            <p:cNvSpPr>
              <a:spLocks noChangeShapeType="1"/>
            </p:cNvSpPr>
            <p:nvPr/>
          </p:nvSpPr>
          <p:spPr bwMode="auto">
            <a:xfrm>
              <a:off x="1928" y="1226"/>
              <a:ext cx="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>
              <a:off x="2020" y="1132"/>
              <a:ext cx="44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Oval 14"/>
            <p:cNvSpPr>
              <a:spLocks noChangeArrowheads="1"/>
            </p:cNvSpPr>
            <p:nvPr/>
          </p:nvSpPr>
          <p:spPr bwMode="auto">
            <a:xfrm>
              <a:off x="1014" y="1799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15"/>
            <p:cNvSpPr>
              <a:spLocks noChangeArrowheads="1"/>
            </p:cNvSpPr>
            <p:nvPr/>
          </p:nvSpPr>
          <p:spPr bwMode="auto">
            <a:xfrm>
              <a:off x="1118" y="1625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16"/>
            <p:cNvSpPr>
              <a:spLocks noChangeArrowheads="1"/>
            </p:cNvSpPr>
            <p:nvPr/>
          </p:nvSpPr>
          <p:spPr bwMode="auto">
            <a:xfrm>
              <a:off x="1254" y="1505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17"/>
            <p:cNvSpPr>
              <a:spLocks noChangeArrowheads="1"/>
            </p:cNvSpPr>
            <p:nvPr/>
          </p:nvSpPr>
          <p:spPr bwMode="auto">
            <a:xfrm>
              <a:off x="1400" y="1419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18"/>
            <p:cNvSpPr>
              <a:spLocks noChangeArrowheads="1"/>
            </p:cNvSpPr>
            <p:nvPr/>
          </p:nvSpPr>
          <p:spPr bwMode="auto">
            <a:xfrm>
              <a:off x="1524" y="136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19"/>
            <p:cNvSpPr>
              <a:spLocks noChangeArrowheads="1"/>
            </p:cNvSpPr>
            <p:nvPr/>
          </p:nvSpPr>
          <p:spPr bwMode="auto">
            <a:xfrm>
              <a:off x="1642" y="133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20"/>
            <p:cNvSpPr>
              <a:spLocks noChangeArrowheads="1"/>
            </p:cNvSpPr>
            <p:nvPr/>
          </p:nvSpPr>
          <p:spPr bwMode="auto">
            <a:xfrm>
              <a:off x="1766" y="1309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21"/>
            <p:cNvSpPr>
              <a:spLocks noChangeArrowheads="1"/>
            </p:cNvSpPr>
            <p:nvPr/>
          </p:nvSpPr>
          <p:spPr bwMode="auto">
            <a:xfrm>
              <a:off x="1878" y="1269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22"/>
            <p:cNvSpPr>
              <a:spLocks noChangeArrowheads="1"/>
            </p:cNvSpPr>
            <p:nvPr/>
          </p:nvSpPr>
          <p:spPr bwMode="auto">
            <a:xfrm>
              <a:off x="1982" y="118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23"/>
            <p:cNvSpPr>
              <a:spLocks noChangeArrowheads="1"/>
            </p:cNvSpPr>
            <p:nvPr/>
          </p:nvSpPr>
          <p:spPr bwMode="auto">
            <a:xfrm>
              <a:off x="2072" y="1075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7" name="Object 24"/>
            <p:cNvGraphicFramePr>
              <a:graphicFrameLocks noChangeAspect="1"/>
            </p:cNvGraphicFramePr>
            <p:nvPr/>
          </p:nvGraphicFramePr>
          <p:xfrm>
            <a:off x="983" y="1862"/>
            <a:ext cx="322" cy="181"/>
          </p:xfrm>
          <a:graphic>
            <a:graphicData uri="http://schemas.openxmlformats.org/presentationml/2006/ole">
              <p:oleObj spid="_x0000_s1027" name="Equation" r:id="rId4" imgW="406080" imgH="228600" progId="">
                <p:embed/>
              </p:oleObj>
            </a:graphicData>
          </a:graphic>
        </p:graphicFrame>
        <p:graphicFrame>
          <p:nvGraphicFramePr>
            <p:cNvPr id="1028" name="Object 25"/>
            <p:cNvGraphicFramePr>
              <a:graphicFrameLocks noChangeAspect="1"/>
            </p:cNvGraphicFramePr>
            <p:nvPr/>
          </p:nvGraphicFramePr>
          <p:xfrm>
            <a:off x="2161" y="902"/>
            <a:ext cx="342" cy="181"/>
          </p:xfrm>
          <a:graphic>
            <a:graphicData uri="http://schemas.openxmlformats.org/presentationml/2006/ole">
              <p:oleObj spid="_x0000_s1028" name="Equation" r:id="rId5" imgW="431640" imgH="228600" progId="">
                <p:embed/>
              </p:oleObj>
            </a:graphicData>
          </a:graphic>
        </p:graphicFrame>
        <p:graphicFrame>
          <p:nvGraphicFramePr>
            <p:cNvPr id="1029" name="Object 26"/>
            <p:cNvGraphicFramePr>
              <a:graphicFrameLocks noChangeAspect="1"/>
            </p:cNvGraphicFramePr>
            <p:nvPr/>
          </p:nvGraphicFramePr>
          <p:xfrm>
            <a:off x="1091" y="1670"/>
            <a:ext cx="121" cy="181"/>
          </p:xfrm>
          <a:graphic>
            <a:graphicData uri="http://schemas.openxmlformats.org/presentationml/2006/ole">
              <p:oleObj spid="_x0000_s1029" name="Equation" r:id="rId6" imgW="152280" imgH="228600" progId="">
                <p:embed/>
              </p:oleObj>
            </a:graphicData>
          </a:graphic>
        </p:graphicFrame>
        <p:graphicFrame>
          <p:nvGraphicFramePr>
            <p:cNvPr id="1030" name="Object 27"/>
            <p:cNvGraphicFramePr>
              <a:graphicFrameLocks noChangeAspect="1"/>
            </p:cNvGraphicFramePr>
            <p:nvPr/>
          </p:nvGraphicFramePr>
          <p:xfrm>
            <a:off x="1202" y="1514"/>
            <a:ext cx="131" cy="181"/>
          </p:xfrm>
          <a:graphic>
            <a:graphicData uri="http://schemas.openxmlformats.org/presentationml/2006/ole">
              <p:oleObj spid="_x0000_s1030" name="Equation" r:id="rId7" imgW="164880" imgH="228600" progId="">
                <p:embed/>
              </p:oleObj>
            </a:graphicData>
          </a:graphic>
        </p:graphicFrame>
        <p:graphicFrame>
          <p:nvGraphicFramePr>
            <p:cNvPr id="1031" name="Object 28"/>
            <p:cNvGraphicFramePr>
              <a:graphicFrameLocks noChangeAspect="1"/>
            </p:cNvGraphicFramePr>
            <p:nvPr/>
          </p:nvGraphicFramePr>
          <p:xfrm>
            <a:off x="874" y="1686"/>
            <a:ext cx="132" cy="181"/>
          </p:xfrm>
          <a:graphic>
            <a:graphicData uri="http://schemas.openxmlformats.org/presentationml/2006/ole">
              <p:oleObj spid="_x0000_s1031" name="Equation" r:id="rId8" imgW="164880" imgH="228600" progId="">
                <p:embed/>
              </p:oleObj>
            </a:graphicData>
          </a:graphic>
        </p:graphicFrame>
        <p:graphicFrame>
          <p:nvGraphicFramePr>
            <p:cNvPr id="1032" name="Object 29"/>
            <p:cNvGraphicFramePr>
              <a:graphicFrameLocks noChangeAspect="1"/>
            </p:cNvGraphicFramePr>
            <p:nvPr/>
          </p:nvGraphicFramePr>
          <p:xfrm>
            <a:off x="1342" y="1450"/>
            <a:ext cx="131" cy="181"/>
          </p:xfrm>
          <a:graphic>
            <a:graphicData uri="http://schemas.openxmlformats.org/presentationml/2006/ole">
              <p:oleObj spid="_x0000_s1032" name="Equation" r:id="rId9" imgW="164880" imgH="228600" progId="">
                <p:embed/>
              </p:oleObj>
            </a:graphicData>
          </a:graphic>
        </p:graphicFrame>
        <p:graphicFrame>
          <p:nvGraphicFramePr>
            <p:cNvPr id="1033" name="Object 30"/>
            <p:cNvGraphicFramePr>
              <a:graphicFrameLocks noChangeAspect="1"/>
            </p:cNvGraphicFramePr>
            <p:nvPr/>
          </p:nvGraphicFramePr>
          <p:xfrm>
            <a:off x="972" y="1494"/>
            <a:ext cx="152" cy="181"/>
          </p:xfrm>
          <a:graphic>
            <a:graphicData uri="http://schemas.openxmlformats.org/presentationml/2006/ole">
              <p:oleObj spid="_x0000_s1033" name="Equation" r:id="rId10" imgW="190440" imgH="228600" progId="">
                <p:embed/>
              </p:oleObj>
            </a:graphicData>
          </a:graphic>
        </p:graphicFrame>
        <p:graphicFrame>
          <p:nvGraphicFramePr>
            <p:cNvPr id="1034" name="Object 31"/>
            <p:cNvGraphicFramePr>
              <a:graphicFrameLocks noChangeAspect="1"/>
            </p:cNvGraphicFramePr>
            <p:nvPr/>
          </p:nvGraphicFramePr>
          <p:xfrm>
            <a:off x="1137" y="1346"/>
            <a:ext cx="142" cy="181"/>
          </p:xfrm>
          <a:graphic>
            <a:graphicData uri="http://schemas.openxmlformats.org/presentationml/2006/ole">
              <p:oleObj spid="_x0000_s1034" name="Equation" r:id="rId11" imgW="177480" imgH="228600" progId="">
                <p:embed/>
              </p:oleObj>
            </a:graphicData>
          </a:graphic>
        </p:graphicFrame>
        <p:graphicFrame>
          <p:nvGraphicFramePr>
            <p:cNvPr id="1035" name="Object 32"/>
            <p:cNvGraphicFramePr>
              <a:graphicFrameLocks noChangeAspect="1"/>
            </p:cNvGraphicFramePr>
            <p:nvPr/>
          </p:nvGraphicFramePr>
          <p:xfrm>
            <a:off x="1925" y="918"/>
            <a:ext cx="183" cy="181"/>
          </p:xfrm>
          <a:graphic>
            <a:graphicData uri="http://schemas.openxmlformats.org/presentationml/2006/ole">
              <p:oleObj spid="_x0000_s1035" name="Equation" r:id="rId12" imgW="228600" imgH="228600" progId="">
                <p:embed/>
              </p:oleObj>
            </a:graphicData>
          </a:graphic>
        </p:graphicFrame>
        <p:graphicFrame>
          <p:nvGraphicFramePr>
            <p:cNvPr id="1036" name="Object 33"/>
            <p:cNvGraphicFramePr>
              <a:graphicFrameLocks noChangeAspect="1"/>
            </p:cNvGraphicFramePr>
            <p:nvPr/>
          </p:nvGraphicFramePr>
          <p:xfrm>
            <a:off x="2047" y="1070"/>
            <a:ext cx="242" cy="181"/>
          </p:xfrm>
          <a:graphic>
            <a:graphicData uri="http://schemas.openxmlformats.org/presentationml/2006/ole">
              <p:oleObj spid="_x0000_s1036" name="Equation" r:id="rId13" imgW="304560" imgH="228600" progId="">
                <p:embed/>
              </p:oleObj>
            </a:graphicData>
          </a:graphic>
        </p:graphicFrame>
        <p:graphicFrame>
          <p:nvGraphicFramePr>
            <p:cNvPr id="1037" name="Object 34"/>
            <p:cNvGraphicFramePr>
              <a:graphicFrameLocks noChangeAspect="1"/>
            </p:cNvGraphicFramePr>
            <p:nvPr/>
          </p:nvGraphicFramePr>
          <p:xfrm>
            <a:off x="1295" y="1118"/>
            <a:ext cx="121" cy="140"/>
          </p:xfrm>
          <a:graphic>
            <a:graphicData uri="http://schemas.openxmlformats.org/presentationml/2006/ole">
              <p:oleObj spid="_x0000_s1037" name="Equation" r:id="rId14" imgW="152280" imgH="177480" progId="">
                <p:embed/>
              </p:oleObj>
            </a:graphicData>
          </a:graphic>
        </p:graphicFrame>
        <p:graphicFrame>
          <p:nvGraphicFramePr>
            <p:cNvPr id="1038" name="Object 35"/>
            <p:cNvGraphicFramePr>
              <a:graphicFrameLocks noChangeAspect="1"/>
            </p:cNvGraphicFramePr>
            <p:nvPr/>
          </p:nvGraphicFramePr>
          <p:xfrm>
            <a:off x="1709" y="1314"/>
            <a:ext cx="141" cy="181"/>
          </p:xfrm>
          <a:graphic>
            <a:graphicData uri="http://schemas.openxmlformats.org/presentationml/2006/ole">
              <p:oleObj spid="_x0000_s1038" name="Equation" r:id="rId15" imgW="177480" imgH="228600" progId="">
                <p:embed/>
              </p:oleObj>
            </a:graphicData>
          </a:graphic>
        </p:graphicFrame>
        <p:graphicFrame>
          <p:nvGraphicFramePr>
            <p:cNvPr id="1039" name="Object 36"/>
            <p:cNvGraphicFramePr>
              <a:graphicFrameLocks noChangeAspect="1"/>
            </p:cNvGraphicFramePr>
            <p:nvPr/>
          </p:nvGraphicFramePr>
          <p:xfrm>
            <a:off x="1540" y="1162"/>
            <a:ext cx="152" cy="181"/>
          </p:xfrm>
          <a:graphic>
            <a:graphicData uri="http://schemas.openxmlformats.org/presentationml/2006/ole">
              <p:oleObj spid="_x0000_s1039" name="Equation" r:id="rId16" imgW="190440" imgH="228600" progId="">
                <p:embed/>
              </p:oleObj>
            </a:graphicData>
          </a:graphic>
        </p:graphicFrame>
        <p:sp>
          <p:nvSpPr>
            <p:cNvPr id="1064" name="Text Box 37"/>
            <p:cNvSpPr txBox="1">
              <a:spLocks noChangeArrowheads="1"/>
            </p:cNvSpPr>
            <p:nvPr/>
          </p:nvSpPr>
          <p:spPr bwMode="auto">
            <a:xfrm rot="-1130639">
              <a:off x="1422" y="1311"/>
              <a:ext cx="24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1065" name="Text Box 38"/>
            <p:cNvSpPr txBox="1">
              <a:spLocks noChangeArrowheads="1"/>
            </p:cNvSpPr>
            <p:nvPr/>
          </p:nvSpPr>
          <p:spPr bwMode="auto">
            <a:xfrm rot="-2014806">
              <a:off x="1815" y="1172"/>
              <a:ext cx="24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1066" name="Line 39"/>
            <p:cNvSpPr>
              <a:spLocks noChangeShapeType="1"/>
            </p:cNvSpPr>
            <p:nvPr/>
          </p:nvSpPr>
          <p:spPr bwMode="auto">
            <a:xfrm flipV="1">
              <a:off x="278" y="2112"/>
              <a:ext cx="20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Line 40"/>
            <p:cNvSpPr>
              <a:spLocks noChangeShapeType="1"/>
            </p:cNvSpPr>
            <p:nvPr/>
          </p:nvSpPr>
          <p:spPr bwMode="auto">
            <a:xfrm flipV="1">
              <a:off x="742" y="776"/>
              <a:ext cx="0" cy="16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40" name="Object 41"/>
            <p:cNvGraphicFramePr>
              <a:graphicFrameLocks noChangeAspect="1"/>
            </p:cNvGraphicFramePr>
            <p:nvPr/>
          </p:nvGraphicFramePr>
          <p:xfrm>
            <a:off x="2374" y="2058"/>
            <a:ext cx="101" cy="110"/>
          </p:xfrm>
          <a:graphic>
            <a:graphicData uri="http://schemas.openxmlformats.org/presentationml/2006/ole">
              <p:oleObj spid="_x0000_s1040" name="Equation" r:id="rId17" imgW="126720" imgH="139680" progId="">
                <p:embed/>
              </p:oleObj>
            </a:graphicData>
          </a:graphic>
        </p:graphicFrame>
        <p:graphicFrame>
          <p:nvGraphicFramePr>
            <p:cNvPr id="1041" name="Object 42"/>
            <p:cNvGraphicFramePr>
              <a:graphicFrameLocks noChangeAspect="1"/>
            </p:cNvGraphicFramePr>
            <p:nvPr/>
          </p:nvGraphicFramePr>
          <p:xfrm>
            <a:off x="695" y="582"/>
            <a:ext cx="111" cy="130"/>
          </p:xfrm>
          <a:graphic>
            <a:graphicData uri="http://schemas.openxmlformats.org/presentationml/2006/ole">
              <p:oleObj spid="_x0000_s1041" name="Equation" r:id="rId18" imgW="139680" imgH="164880" progId="">
                <p:embed/>
              </p:oleObj>
            </a:graphicData>
          </a:graphic>
        </p:graphicFrame>
      </p:grpSp>
      <p:graphicFrame>
        <p:nvGraphicFramePr>
          <p:cNvPr id="1026" name="Object 43"/>
          <p:cNvGraphicFramePr>
            <a:graphicFrameLocks noChangeAspect="1"/>
          </p:cNvGraphicFramePr>
          <p:nvPr/>
        </p:nvGraphicFramePr>
        <p:xfrm>
          <a:off x="4228476" y="1210969"/>
          <a:ext cx="4599462" cy="4915702"/>
        </p:xfrm>
        <a:graphic>
          <a:graphicData uri="http://schemas.openxmlformats.org/presentationml/2006/ole">
            <p:oleObj spid="_x0000_s1026" name="Equation" r:id="rId19" imgW="2997000" imgH="3200400" progId="">
              <p:embed/>
            </p:oleObj>
          </a:graphicData>
        </a:graphic>
      </p:graphicFrame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1358900" y="4737100"/>
          <a:ext cx="1554163" cy="901700"/>
        </p:xfrm>
        <a:graphic>
          <a:graphicData uri="http://schemas.openxmlformats.org/presentationml/2006/ole">
            <p:oleObj spid="_x0000_s1042" name="Equation" r:id="rId20" imgW="876240" imgH="50796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79651" y="368300"/>
            <a:ext cx="77724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Equivalence Between Complex and Real Line Integrals </a:t>
            </a:r>
          </a:p>
        </p:txBody>
      </p:sp>
      <p:graphicFrame>
        <p:nvGraphicFramePr>
          <p:cNvPr id="2050" name="Object 58"/>
          <p:cNvGraphicFramePr>
            <a:graphicFrameLocks noChangeAspect="1"/>
          </p:cNvGraphicFramePr>
          <p:nvPr/>
        </p:nvGraphicFramePr>
        <p:xfrm>
          <a:off x="632791" y="1790699"/>
          <a:ext cx="7861922" cy="3942279"/>
        </p:xfrm>
        <a:graphic>
          <a:graphicData uri="http://schemas.openxmlformats.org/presentationml/2006/ole">
            <p:oleObj spid="_x0000_s2050" name="Equation" r:id="rId4" imgW="4762440" imgH="2476440" progId="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1" name="Picture 3" descr="C:\Users\Somnath Saha\Desktop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51801"/>
            <a:ext cx="9144000" cy="69098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23702" y="177800"/>
            <a:ext cx="7999598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Integral Example</a:t>
            </a:r>
          </a:p>
        </p:txBody>
      </p:sp>
      <p:graphicFrame>
        <p:nvGraphicFramePr>
          <p:cNvPr id="5122" name="Object 46"/>
          <p:cNvGraphicFramePr>
            <a:graphicFrameLocks noChangeAspect="1"/>
          </p:cNvGraphicFramePr>
          <p:nvPr/>
        </p:nvGraphicFramePr>
        <p:xfrm>
          <a:off x="4005263" y="1033463"/>
          <a:ext cx="4159250" cy="1122362"/>
        </p:xfrm>
        <a:graphic>
          <a:graphicData uri="http://schemas.openxmlformats.org/presentationml/2006/ole">
            <p:oleObj spid="_x0000_s5122" name="Equation" r:id="rId4" imgW="2539800" imgH="685800" progId="">
              <p:embed/>
            </p:oleObj>
          </a:graphicData>
        </a:graphic>
      </p:graphicFrame>
      <p:graphicFrame>
        <p:nvGraphicFramePr>
          <p:cNvPr id="5123" name="Object 47"/>
          <p:cNvGraphicFramePr>
            <a:graphicFrameLocks noChangeAspect="1"/>
          </p:cNvGraphicFramePr>
          <p:nvPr/>
        </p:nvGraphicFramePr>
        <p:xfrm>
          <a:off x="998538" y="3344863"/>
          <a:ext cx="7105650" cy="706437"/>
        </p:xfrm>
        <a:graphic>
          <a:graphicData uri="http://schemas.openxmlformats.org/presentationml/2006/ole">
            <p:oleObj spid="_x0000_s5123" name="Equation" r:id="rId5" imgW="4863960" imgH="482400" progId="">
              <p:embed/>
            </p:oleObj>
          </a:graphicData>
        </a:graphic>
      </p:graphicFrame>
      <p:sp>
        <p:nvSpPr>
          <p:cNvPr id="5135" name="Text Box 48"/>
          <p:cNvSpPr txBox="1">
            <a:spLocks noChangeArrowheads="1"/>
          </p:cNvSpPr>
          <p:nvPr/>
        </p:nvSpPr>
        <p:spPr bwMode="auto">
          <a:xfrm>
            <a:off x="2200275" y="2536825"/>
            <a:ext cx="6408738" cy="5222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Although it is easier to use polar coordinates (see the next example), we use Cartesian coordinates to illustrate the previous Cartesian line integral form. </a:t>
            </a:r>
          </a:p>
        </p:txBody>
      </p:sp>
      <p:grpSp>
        <p:nvGrpSpPr>
          <p:cNvPr id="5136" name="Group 29"/>
          <p:cNvGrpSpPr>
            <a:grpSpLocks/>
          </p:cNvGrpSpPr>
          <p:nvPr/>
        </p:nvGrpSpPr>
        <p:grpSpPr bwMode="auto">
          <a:xfrm>
            <a:off x="373063" y="925513"/>
            <a:ext cx="2746375" cy="2136775"/>
            <a:chOff x="642938" y="771809"/>
            <a:chExt cx="2745807" cy="2136491"/>
          </a:xfrm>
        </p:grpSpPr>
        <p:sp>
          <p:nvSpPr>
            <p:cNvPr id="5139" name="Text Box 4"/>
            <p:cNvSpPr txBox="1">
              <a:spLocks noChangeArrowheads="1"/>
            </p:cNvSpPr>
            <p:nvPr/>
          </p:nvSpPr>
          <p:spPr bwMode="auto">
            <a:xfrm>
              <a:off x="642938" y="1016000"/>
              <a:ext cx="120173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bg1"/>
                  </a:solidFill>
                </a:rPr>
                <a:t>Consider</a:t>
              </a:r>
            </a:p>
          </p:txBody>
        </p:sp>
        <p:sp>
          <p:nvSpPr>
            <p:cNvPr id="5140" name="Line 25"/>
            <p:cNvSpPr>
              <a:spLocks noChangeShapeType="1"/>
            </p:cNvSpPr>
            <p:nvPr/>
          </p:nvSpPr>
          <p:spPr bwMode="auto">
            <a:xfrm flipV="1">
              <a:off x="2020888" y="1106488"/>
              <a:ext cx="7938" cy="18018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128" name="Object 26"/>
            <p:cNvGraphicFramePr>
              <a:graphicFrameLocks noChangeAspect="1"/>
            </p:cNvGraphicFramePr>
            <p:nvPr/>
          </p:nvGraphicFramePr>
          <p:xfrm>
            <a:off x="3201420" y="1938654"/>
            <a:ext cx="187325" cy="204787"/>
          </p:xfrm>
          <a:graphic>
            <a:graphicData uri="http://schemas.openxmlformats.org/presentationml/2006/ole">
              <p:oleObj spid="_x0000_s5128" name="Equation" r:id="rId6" imgW="126720" imgH="139680" progId="">
                <p:embed/>
              </p:oleObj>
            </a:graphicData>
          </a:graphic>
        </p:graphicFrame>
        <p:graphicFrame>
          <p:nvGraphicFramePr>
            <p:cNvPr id="5129" name="Object 27"/>
            <p:cNvGraphicFramePr>
              <a:graphicFrameLocks noChangeAspect="1"/>
            </p:cNvGraphicFramePr>
            <p:nvPr/>
          </p:nvGraphicFramePr>
          <p:xfrm>
            <a:off x="1924040" y="771809"/>
            <a:ext cx="206375" cy="241300"/>
          </p:xfrm>
          <a:graphic>
            <a:graphicData uri="http://schemas.openxmlformats.org/presentationml/2006/ole">
              <p:oleObj spid="_x0000_s5129" name="Equation" r:id="rId7" imgW="139680" imgH="164880" progId="">
                <p:embed/>
              </p:oleObj>
            </a:graphicData>
          </a:graphic>
        </p:graphicFrame>
        <p:graphicFrame>
          <p:nvGraphicFramePr>
            <p:cNvPr id="5130" name="Object 32"/>
            <p:cNvGraphicFramePr>
              <a:graphicFrameLocks noChangeAspect="1"/>
            </p:cNvGraphicFramePr>
            <p:nvPr/>
          </p:nvGraphicFramePr>
          <p:xfrm>
            <a:off x="1353035" y="1235476"/>
            <a:ext cx="320675" cy="301625"/>
          </p:xfrm>
          <a:graphic>
            <a:graphicData uri="http://schemas.openxmlformats.org/presentationml/2006/ole">
              <p:oleObj spid="_x0000_s5130" name="Equation" r:id="rId8" imgW="215640" imgH="203040" progId="">
                <p:embed/>
              </p:oleObj>
            </a:graphicData>
          </a:graphic>
        </p:graphicFrame>
        <p:sp>
          <p:nvSpPr>
            <p:cNvPr id="5141" name="Line 33"/>
            <p:cNvSpPr>
              <a:spLocks noChangeShapeType="1"/>
            </p:cNvSpPr>
            <p:nvPr/>
          </p:nvSpPr>
          <p:spPr bwMode="auto">
            <a:xfrm flipH="1" flipV="1">
              <a:off x="2527201" y="1619250"/>
              <a:ext cx="66675" cy="134937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Arc 37"/>
            <p:cNvSpPr>
              <a:spLocks/>
            </p:cNvSpPr>
            <p:nvPr/>
          </p:nvSpPr>
          <p:spPr bwMode="auto">
            <a:xfrm>
              <a:off x="2016126" y="1741488"/>
              <a:ext cx="365125" cy="303212"/>
            </a:xfrm>
            <a:custGeom>
              <a:avLst/>
              <a:gdLst>
                <a:gd name="T0" fmla="*/ 0 w 21596"/>
                <a:gd name="T1" fmla="*/ 0 h 18443"/>
                <a:gd name="T2" fmla="*/ 0 w 21596"/>
                <a:gd name="T3" fmla="*/ 0 h 18443"/>
                <a:gd name="T4" fmla="*/ 0 w 21596"/>
                <a:gd name="T5" fmla="*/ 0 h 18443"/>
                <a:gd name="T6" fmla="*/ 0 60000 65536"/>
                <a:gd name="T7" fmla="*/ 0 60000 65536"/>
                <a:gd name="T8" fmla="*/ 0 60000 65536"/>
                <a:gd name="T9" fmla="*/ 0 w 21596"/>
                <a:gd name="T10" fmla="*/ 0 h 18443"/>
                <a:gd name="T11" fmla="*/ 21596 w 21596"/>
                <a:gd name="T12" fmla="*/ 18443 h 18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8443" fill="none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</a:path>
                <a:path w="21596" h="18443" stroke="0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  <a:lnTo>
                    <a:pt x="0" y="1844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31" name="Object 38"/>
            <p:cNvGraphicFramePr>
              <a:graphicFrameLocks noChangeAspect="1"/>
            </p:cNvGraphicFramePr>
            <p:nvPr/>
          </p:nvGraphicFramePr>
          <p:xfrm>
            <a:off x="2354263" y="1751013"/>
            <a:ext cx="188913" cy="260350"/>
          </p:xfrm>
          <a:graphic>
            <a:graphicData uri="http://schemas.openxmlformats.org/presentationml/2006/ole">
              <p:oleObj spid="_x0000_s5131" name="Equation" r:id="rId9" imgW="126720" imgH="177480" progId="">
                <p:embed/>
              </p:oleObj>
            </a:graphicData>
          </a:graphic>
        </p:graphicFrame>
        <p:graphicFrame>
          <p:nvGraphicFramePr>
            <p:cNvPr id="5132" name="Object 36"/>
            <p:cNvGraphicFramePr>
              <a:graphicFrameLocks noChangeAspect="1"/>
            </p:cNvGraphicFramePr>
            <p:nvPr/>
          </p:nvGraphicFramePr>
          <p:xfrm>
            <a:off x="2045790" y="1495826"/>
            <a:ext cx="188912" cy="206375"/>
          </p:xfrm>
          <a:graphic>
            <a:graphicData uri="http://schemas.openxmlformats.org/presentationml/2006/ole">
              <p:oleObj spid="_x0000_s5132" name="Equation" r:id="rId10" imgW="126720" imgH="139680" progId="">
                <p:embed/>
              </p:oleObj>
            </a:graphicData>
          </a:graphic>
        </p:graphicFrame>
        <p:sp>
          <p:nvSpPr>
            <p:cNvPr id="5143" name="Line 35"/>
            <p:cNvSpPr>
              <a:spLocks noChangeShapeType="1"/>
            </p:cNvSpPr>
            <p:nvPr/>
          </p:nvSpPr>
          <p:spPr bwMode="auto">
            <a:xfrm flipV="1">
              <a:off x="2022476" y="1530416"/>
              <a:ext cx="316463" cy="514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133" name="Object 41"/>
            <p:cNvGraphicFramePr>
              <a:graphicFrameLocks noChangeAspect="1"/>
            </p:cNvGraphicFramePr>
            <p:nvPr/>
          </p:nvGraphicFramePr>
          <p:xfrm>
            <a:off x="2370138" y="1241425"/>
            <a:ext cx="187325" cy="185737"/>
          </p:xfrm>
          <a:graphic>
            <a:graphicData uri="http://schemas.openxmlformats.org/presentationml/2006/ole">
              <p:oleObj spid="_x0000_s5133" name="Equation" r:id="rId11" imgW="126720" imgH="126720" progId="">
                <p:embed/>
              </p:oleObj>
            </a:graphicData>
          </a:graphic>
        </p:graphicFrame>
        <p:sp>
          <p:nvSpPr>
            <p:cNvPr id="24" name="Pie 23"/>
            <p:cNvSpPr/>
            <p:nvPr/>
          </p:nvSpPr>
          <p:spPr bwMode="auto">
            <a:xfrm flipV="1">
              <a:off x="1423826" y="1424185"/>
              <a:ext cx="1252278" cy="1231736"/>
            </a:xfrm>
            <a:prstGeom prst="pie">
              <a:avLst>
                <a:gd name="adj1" fmla="val 0"/>
                <a:gd name="adj2" fmla="val 10800000"/>
              </a:avLst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5" name="Oval 40"/>
            <p:cNvSpPr>
              <a:spLocks noChangeArrowheads="1"/>
            </p:cNvSpPr>
            <p:nvPr/>
          </p:nvSpPr>
          <p:spPr bwMode="auto">
            <a:xfrm>
              <a:off x="2305053" y="1447799"/>
              <a:ext cx="88900" cy="889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Line 24"/>
            <p:cNvSpPr>
              <a:spLocks noChangeShapeType="1"/>
            </p:cNvSpPr>
            <p:nvPr/>
          </p:nvSpPr>
          <p:spPr bwMode="auto">
            <a:xfrm>
              <a:off x="1157288" y="2036763"/>
              <a:ext cx="1966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998538" y="5056188"/>
          <a:ext cx="1019175" cy="1187450"/>
        </p:xfrm>
        <a:graphic>
          <a:graphicData uri="http://schemas.openxmlformats.org/presentationml/2006/ole">
            <p:oleObj spid="_x0000_s5124" name="Equation" r:id="rId12" imgW="698400" imgH="812520" progId="">
              <p:embed/>
            </p:oleObj>
          </a:graphicData>
        </a:graphic>
      </p:graphicFrame>
      <p:sp>
        <p:nvSpPr>
          <p:cNvPr id="5137" name="TextBox 25"/>
          <p:cNvSpPr txBox="1">
            <a:spLocks noChangeArrowheads="1"/>
          </p:cNvSpPr>
          <p:nvPr/>
        </p:nvSpPr>
        <p:spPr bwMode="auto">
          <a:xfrm>
            <a:off x="1001713" y="4581525"/>
            <a:ext cx="85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266725" y="5691621"/>
          <a:ext cx="1569006" cy="473529"/>
        </p:xfrm>
        <a:graphic>
          <a:graphicData uri="http://schemas.openxmlformats.org/presentationml/2006/ole">
            <p:oleObj spid="_x0000_s5125" name="Equation" r:id="rId13" imgW="1688760" imgH="507960" progId="">
              <p:embed/>
            </p:oleObj>
          </a:graphicData>
        </a:graphic>
      </p:graphicFrame>
      <p:graphicFrame>
        <p:nvGraphicFramePr>
          <p:cNvPr id="5126" name="Object 58"/>
          <p:cNvGraphicFramePr>
            <a:graphicFrameLocks noChangeAspect="1"/>
          </p:cNvGraphicFramePr>
          <p:nvPr/>
        </p:nvGraphicFramePr>
        <p:xfrm>
          <a:off x="3521075" y="4224338"/>
          <a:ext cx="3641725" cy="1465262"/>
        </p:xfrm>
        <a:graphic>
          <a:graphicData uri="http://schemas.openxmlformats.org/presentationml/2006/ole">
            <p:oleObj spid="_x0000_s5126" name="Equation" r:id="rId14" imgW="2145960" imgH="863280" progId="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5668963" y="5862638"/>
          <a:ext cx="2279650" cy="744537"/>
        </p:xfrm>
        <a:graphic>
          <a:graphicData uri="http://schemas.openxmlformats.org/presentationml/2006/ole">
            <p:oleObj spid="_x0000_s5127" name="Equation" r:id="rId15" imgW="1562040" imgH="507960" progId="">
              <p:embed/>
            </p:oleObj>
          </a:graphicData>
        </a:graphic>
      </p:graphicFrame>
      <p:sp>
        <p:nvSpPr>
          <p:cNvPr id="5138" name="Line 24"/>
          <p:cNvSpPr>
            <a:spLocks noChangeShapeType="1"/>
          </p:cNvSpPr>
          <p:nvPr/>
        </p:nvSpPr>
        <p:spPr bwMode="auto">
          <a:xfrm>
            <a:off x="865188" y="2185988"/>
            <a:ext cx="1966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1982804" y="4196615"/>
            <a:ext cx="683394" cy="4235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914900" y="5562600"/>
            <a:ext cx="3304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The red color denotes functional dependence.</a:t>
            </a:r>
            <a:endParaRPr lang="en-US" sz="1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10177" y="26670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Integral </a:t>
            </a:r>
            <a:r>
              <a:rPr lang="en-US" sz="3200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3200" u="sng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154" name="Group 24"/>
          <p:cNvGrpSpPr>
            <a:grpSpLocks/>
          </p:cNvGrpSpPr>
          <p:nvPr/>
        </p:nvGrpSpPr>
        <p:grpSpPr bwMode="auto">
          <a:xfrm>
            <a:off x="527050" y="1098550"/>
            <a:ext cx="2746375" cy="2146300"/>
            <a:chOff x="642938" y="762285"/>
            <a:chExt cx="2745807" cy="2146015"/>
          </a:xfrm>
        </p:grpSpPr>
        <p:sp>
          <p:nvSpPr>
            <p:cNvPr id="6155" name="Text Box 4"/>
            <p:cNvSpPr txBox="1">
              <a:spLocks noChangeArrowheads="1"/>
            </p:cNvSpPr>
            <p:nvPr/>
          </p:nvSpPr>
          <p:spPr bwMode="auto">
            <a:xfrm>
              <a:off x="642938" y="1016000"/>
              <a:ext cx="120173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bg1"/>
                  </a:solidFill>
                </a:rPr>
                <a:t>Consider</a:t>
              </a:r>
            </a:p>
          </p:txBody>
        </p:sp>
        <p:sp>
          <p:nvSpPr>
            <p:cNvPr id="6156" name="Line 25"/>
            <p:cNvSpPr>
              <a:spLocks noChangeShapeType="1"/>
            </p:cNvSpPr>
            <p:nvPr/>
          </p:nvSpPr>
          <p:spPr bwMode="auto">
            <a:xfrm flipV="1">
              <a:off x="2020888" y="1106488"/>
              <a:ext cx="7938" cy="18018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47" name="Object 26"/>
            <p:cNvGraphicFramePr>
              <a:graphicFrameLocks noChangeAspect="1"/>
            </p:cNvGraphicFramePr>
            <p:nvPr/>
          </p:nvGraphicFramePr>
          <p:xfrm>
            <a:off x="3201420" y="1938654"/>
            <a:ext cx="187325" cy="204787"/>
          </p:xfrm>
          <a:graphic>
            <a:graphicData uri="http://schemas.openxmlformats.org/presentationml/2006/ole">
              <p:oleObj spid="_x0000_s6147" name="Equation" r:id="rId4" imgW="126720" imgH="139680" progId="">
                <p:embed/>
              </p:oleObj>
            </a:graphicData>
          </a:graphic>
        </p:graphicFrame>
        <p:graphicFrame>
          <p:nvGraphicFramePr>
            <p:cNvPr id="6148" name="Object 27"/>
            <p:cNvGraphicFramePr>
              <a:graphicFrameLocks noChangeAspect="1"/>
            </p:cNvGraphicFramePr>
            <p:nvPr/>
          </p:nvGraphicFramePr>
          <p:xfrm>
            <a:off x="1933563" y="762285"/>
            <a:ext cx="206375" cy="241300"/>
          </p:xfrm>
          <a:graphic>
            <a:graphicData uri="http://schemas.openxmlformats.org/presentationml/2006/ole">
              <p:oleObj spid="_x0000_s6148" name="Equation" r:id="rId5" imgW="139680" imgH="164880" progId="">
                <p:embed/>
              </p:oleObj>
            </a:graphicData>
          </a:graphic>
        </p:graphicFrame>
        <p:graphicFrame>
          <p:nvGraphicFramePr>
            <p:cNvPr id="6149" name="Object 32"/>
            <p:cNvGraphicFramePr>
              <a:graphicFrameLocks noChangeAspect="1"/>
            </p:cNvGraphicFramePr>
            <p:nvPr/>
          </p:nvGraphicFramePr>
          <p:xfrm>
            <a:off x="1353035" y="1235476"/>
            <a:ext cx="320675" cy="301625"/>
          </p:xfrm>
          <a:graphic>
            <a:graphicData uri="http://schemas.openxmlformats.org/presentationml/2006/ole">
              <p:oleObj spid="_x0000_s6149" name="Equation" r:id="rId6" imgW="215640" imgH="203040" progId="">
                <p:embed/>
              </p:oleObj>
            </a:graphicData>
          </a:graphic>
        </p:graphicFrame>
        <p:sp>
          <p:nvSpPr>
            <p:cNvPr id="6157" name="Line 33"/>
            <p:cNvSpPr>
              <a:spLocks noChangeShapeType="1"/>
            </p:cNvSpPr>
            <p:nvPr/>
          </p:nvSpPr>
          <p:spPr bwMode="auto">
            <a:xfrm flipH="1" flipV="1">
              <a:off x="2527201" y="1619250"/>
              <a:ext cx="66675" cy="134937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Arc 37"/>
            <p:cNvSpPr>
              <a:spLocks/>
            </p:cNvSpPr>
            <p:nvPr/>
          </p:nvSpPr>
          <p:spPr bwMode="auto">
            <a:xfrm>
              <a:off x="2016126" y="1741488"/>
              <a:ext cx="365125" cy="303212"/>
            </a:xfrm>
            <a:custGeom>
              <a:avLst/>
              <a:gdLst>
                <a:gd name="T0" fmla="*/ 0 w 21596"/>
                <a:gd name="T1" fmla="*/ 0 h 18443"/>
                <a:gd name="T2" fmla="*/ 0 w 21596"/>
                <a:gd name="T3" fmla="*/ 0 h 18443"/>
                <a:gd name="T4" fmla="*/ 0 w 21596"/>
                <a:gd name="T5" fmla="*/ 0 h 18443"/>
                <a:gd name="T6" fmla="*/ 0 60000 65536"/>
                <a:gd name="T7" fmla="*/ 0 60000 65536"/>
                <a:gd name="T8" fmla="*/ 0 60000 65536"/>
                <a:gd name="T9" fmla="*/ 0 w 21596"/>
                <a:gd name="T10" fmla="*/ 0 h 18443"/>
                <a:gd name="T11" fmla="*/ 21596 w 21596"/>
                <a:gd name="T12" fmla="*/ 18443 h 18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8443" fill="none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</a:path>
                <a:path w="21596" h="18443" stroke="0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  <a:lnTo>
                    <a:pt x="0" y="1844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50" name="Object 38"/>
            <p:cNvGraphicFramePr>
              <a:graphicFrameLocks noChangeAspect="1"/>
            </p:cNvGraphicFramePr>
            <p:nvPr/>
          </p:nvGraphicFramePr>
          <p:xfrm>
            <a:off x="2354263" y="1751013"/>
            <a:ext cx="188913" cy="260350"/>
          </p:xfrm>
          <a:graphic>
            <a:graphicData uri="http://schemas.openxmlformats.org/presentationml/2006/ole">
              <p:oleObj spid="_x0000_s6150" name="Equation" r:id="rId7" imgW="126720" imgH="177480" progId="">
                <p:embed/>
              </p:oleObj>
            </a:graphicData>
          </a:graphic>
        </p:graphicFrame>
        <p:graphicFrame>
          <p:nvGraphicFramePr>
            <p:cNvPr id="6151" name="Object 36"/>
            <p:cNvGraphicFramePr>
              <a:graphicFrameLocks noChangeAspect="1"/>
            </p:cNvGraphicFramePr>
            <p:nvPr/>
          </p:nvGraphicFramePr>
          <p:xfrm>
            <a:off x="2045790" y="1495826"/>
            <a:ext cx="188912" cy="206375"/>
          </p:xfrm>
          <a:graphic>
            <a:graphicData uri="http://schemas.openxmlformats.org/presentationml/2006/ole">
              <p:oleObj spid="_x0000_s6151" name="Equation" r:id="rId8" imgW="126720" imgH="139680" progId="">
                <p:embed/>
              </p:oleObj>
            </a:graphicData>
          </a:graphic>
        </p:graphicFrame>
        <p:sp>
          <p:nvSpPr>
            <p:cNvPr id="6159" name="Line 35"/>
            <p:cNvSpPr>
              <a:spLocks noChangeShapeType="1"/>
            </p:cNvSpPr>
            <p:nvPr/>
          </p:nvSpPr>
          <p:spPr bwMode="auto">
            <a:xfrm flipV="1">
              <a:off x="2022476" y="1530416"/>
              <a:ext cx="316463" cy="514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52" name="Object 41"/>
            <p:cNvGraphicFramePr>
              <a:graphicFrameLocks noChangeAspect="1"/>
            </p:cNvGraphicFramePr>
            <p:nvPr/>
          </p:nvGraphicFramePr>
          <p:xfrm>
            <a:off x="2370138" y="1241425"/>
            <a:ext cx="187325" cy="185737"/>
          </p:xfrm>
          <a:graphic>
            <a:graphicData uri="http://schemas.openxmlformats.org/presentationml/2006/ole">
              <p:oleObj spid="_x0000_s6152" name="Equation" r:id="rId9" imgW="126720" imgH="126720" progId="">
                <p:embed/>
              </p:oleObj>
            </a:graphicData>
          </a:graphic>
        </p:graphicFrame>
        <p:sp>
          <p:nvSpPr>
            <p:cNvPr id="24" name="Pie 23"/>
            <p:cNvSpPr/>
            <p:nvPr/>
          </p:nvSpPr>
          <p:spPr bwMode="auto">
            <a:xfrm flipV="1">
              <a:off x="1423826" y="1424186"/>
              <a:ext cx="1252279" cy="1231736"/>
            </a:xfrm>
            <a:prstGeom prst="pie">
              <a:avLst>
                <a:gd name="adj1" fmla="val 0"/>
                <a:gd name="adj2" fmla="val 10800000"/>
              </a:avLst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1" name="Oval 40"/>
            <p:cNvSpPr>
              <a:spLocks noChangeArrowheads="1"/>
            </p:cNvSpPr>
            <p:nvPr/>
          </p:nvSpPr>
          <p:spPr bwMode="auto">
            <a:xfrm>
              <a:off x="2314576" y="1447798"/>
              <a:ext cx="88900" cy="889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Line 24"/>
            <p:cNvSpPr>
              <a:spLocks noChangeShapeType="1"/>
            </p:cNvSpPr>
            <p:nvPr/>
          </p:nvSpPr>
          <p:spPr bwMode="auto">
            <a:xfrm>
              <a:off x="1157288" y="2036763"/>
              <a:ext cx="19669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47"/>
          <p:cNvGraphicFramePr>
            <a:graphicFrameLocks noChangeAspect="1"/>
          </p:cNvGraphicFramePr>
          <p:nvPr/>
        </p:nvGraphicFramePr>
        <p:xfrm>
          <a:off x="4035425" y="1441450"/>
          <a:ext cx="3783013" cy="4691063"/>
        </p:xfrm>
        <a:graphic>
          <a:graphicData uri="http://schemas.openxmlformats.org/presentationml/2006/ole">
            <p:oleObj spid="_x0000_s6146" name="Equation" r:id="rId10" imgW="2590560" imgH="3200400" progId="">
              <p:embed/>
            </p:oleObj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66750" y="29210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Integral </a:t>
            </a:r>
            <a:r>
              <a:rPr lang="en-US" sz="3200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3200" u="sng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8" name="Group 24"/>
          <p:cNvGrpSpPr>
            <a:grpSpLocks/>
          </p:cNvGrpSpPr>
          <p:nvPr/>
        </p:nvGrpSpPr>
        <p:grpSpPr bwMode="auto">
          <a:xfrm>
            <a:off x="441325" y="1292225"/>
            <a:ext cx="2744788" cy="2135188"/>
            <a:chOff x="642938" y="771788"/>
            <a:chExt cx="2745807" cy="2136512"/>
          </a:xfrm>
        </p:grpSpPr>
        <p:sp>
          <p:nvSpPr>
            <p:cNvPr id="7179" name="Text Box 4"/>
            <p:cNvSpPr txBox="1">
              <a:spLocks noChangeArrowheads="1"/>
            </p:cNvSpPr>
            <p:nvPr/>
          </p:nvSpPr>
          <p:spPr bwMode="auto">
            <a:xfrm>
              <a:off x="642938" y="1016000"/>
              <a:ext cx="120173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bg1"/>
                  </a:solidFill>
                </a:rPr>
                <a:t>Consider</a:t>
              </a:r>
            </a:p>
          </p:txBody>
        </p:sp>
        <p:sp>
          <p:nvSpPr>
            <p:cNvPr id="7180" name="Line 25"/>
            <p:cNvSpPr>
              <a:spLocks noChangeShapeType="1"/>
            </p:cNvSpPr>
            <p:nvPr/>
          </p:nvSpPr>
          <p:spPr bwMode="auto">
            <a:xfrm flipV="1">
              <a:off x="2020888" y="1106488"/>
              <a:ext cx="7938" cy="18018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1" name="Object 26"/>
            <p:cNvGraphicFramePr>
              <a:graphicFrameLocks noChangeAspect="1"/>
            </p:cNvGraphicFramePr>
            <p:nvPr/>
          </p:nvGraphicFramePr>
          <p:xfrm>
            <a:off x="3201420" y="1938654"/>
            <a:ext cx="187325" cy="204787"/>
          </p:xfrm>
          <a:graphic>
            <a:graphicData uri="http://schemas.openxmlformats.org/presentationml/2006/ole">
              <p:oleObj spid="_x0000_s7171" name="Equation" r:id="rId4" imgW="126720" imgH="139680" progId="">
                <p:embed/>
              </p:oleObj>
            </a:graphicData>
          </a:graphic>
        </p:graphicFrame>
        <p:graphicFrame>
          <p:nvGraphicFramePr>
            <p:cNvPr id="7172" name="Object 27"/>
            <p:cNvGraphicFramePr>
              <a:graphicFrameLocks noChangeAspect="1"/>
            </p:cNvGraphicFramePr>
            <p:nvPr/>
          </p:nvGraphicFramePr>
          <p:xfrm>
            <a:off x="1933552" y="771788"/>
            <a:ext cx="206375" cy="241300"/>
          </p:xfrm>
          <a:graphic>
            <a:graphicData uri="http://schemas.openxmlformats.org/presentationml/2006/ole">
              <p:oleObj spid="_x0000_s7172" name="Equation" r:id="rId5" imgW="139680" imgH="164880" progId="">
                <p:embed/>
              </p:oleObj>
            </a:graphicData>
          </a:graphic>
        </p:graphicFrame>
        <p:graphicFrame>
          <p:nvGraphicFramePr>
            <p:cNvPr id="7173" name="Object 32"/>
            <p:cNvGraphicFramePr>
              <a:graphicFrameLocks noChangeAspect="1"/>
            </p:cNvGraphicFramePr>
            <p:nvPr/>
          </p:nvGraphicFramePr>
          <p:xfrm>
            <a:off x="1353035" y="1235476"/>
            <a:ext cx="320675" cy="301625"/>
          </p:xfrm>
          <a:graphic>
            <a:graphicData uri="http://schemas.openxmlformats.org/presentationml/2006/ole">
              <p:oleObj spid="_x0000_s7173" name="Equation" r:id="rId6" imgW="215640" imgH="203040" progId="">
                <p:embed/>
              </p:oleObj>
            </a:graphicData>
          </a:graphic>
        </p:graphicFrame>
        <p:sp>
          <p:nvSpPr>
            <p:cNvPr id="7181" name="Line 33"/>
            <p:cNvSpPr>
              <a:spLocks noChangeShapeType="1"/>
            </p:cNvSpPr>
            <p:nvPr/>
          </p:nvSpPr>
          <p:spPr bwMode="auto">
            <a:xfrm flipH="1" flipV="1">
              <a:off x="2527201" y="1619250"/>
              <a:ext cx="66675" cy="134937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Arc 37"/>
            <p:cNvSpPr>
              <a:spLocks/>
            </p:cNvSpPr>
            <p:nvPr/>
          </p:nvSpPr>
          <p:spPr bwMode="auto">
            <a:xfrm>
              <a:off x="2016126" y="1741488"/>
              <a:ext cx="365125" cy="303212"/>
            </a:xfrm>
            <a:custGeom>
              <a:avLst/>
              <a:gdLst>
                <a:gd name="T0" fmla="*/ 0 w 21596"/>
                <a:gd name="T1" fmla="*/ 0 h 18443"/>
                <a:gd name="T2" fmla="*/ 0 w 21596"/>
                <a:gd name="T3" fmla="*/ 0 h 18443"/>
                <a:gd name="T4" fmla="*/ 0 w 21596"/>
                <a:gd name="T5" fmla="*/ 0 h 18443"/>
                <a:gd name="T6" fmla="*/ 0 60000 65536"/>
                <a:gd name="T7" fmla="*/ 0 60000 65536"/>
                <a:gd name="T8" fmla="*/ 0 60000 65536"/>
                <a:gd name="T9" fmla="*/ 0 w 21596"/>
                <a:gd name="T10" fmla="*/ 0 h 18443"/>
                <a:gd name="T11" fmla="*/ 21596 w 21596"/>
                <a:gd name="T12" fmla="*/ 18443 h 18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8443" fill="none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</a:path>
                <a:path w="21596" h="18443" stroke="0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  <a:lnTo>
                    <a:pt x="0" y="1844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4" name="Object 38"/>
            <p:cNvGraphicFramePr>
              <a:graphicFrameLocks noChangeAspect="1"/>
            </p:cNvGraphicFramePr>
            <p:nvPr/>
          </p:nvGraphicFramePr>
          <p:xfrm>
            <a:off x="2354263" y="1751013"/>
            <a:ext cx="188913" cy="260350"/>
          </p:xfrm>
          <a:graphic>
            <a:graphicData uri="http://schemas.openxmlformats.org/presentationml/2006/ole">
              <p:oleObj spid="_x0000_s7174" name="Equation" r:id="rId7" imgW="126720" imgH="177480" progId="">
                <p:embed/>
              </p:oleObj>
            </a:graphicData>
          </a:graphic>
        </p:graphicFrame>
        <p:graphicFrame>
          <p:nvGraphicFramePr>
            <p:cNvPr id="7175" name="Object 36"/>
            <p:cNvGraphicFramePr>
              <a:graphicFrameLocks noChangeAspect="1"/>
            </p:cNvGraphicFramePr>
            <p:nvPr/>
          </p:nvGraphicFramePr>
          <p:xfrm>
            <a:off x="2045790" y="1495826"/>
            <a:ext cx="188912" cy="206375"/>
          </p:xfrm>
          <a:graphic>
            <a:graphicData uri="http://schemas.openxmlformats.org/presentationml/2006/ole">
              <p:oleObj spid="_x0000_s7175" name="Equation" r:id="rId8" imgW="126720" imgH="139680" progId="">
                <p:embed/>
              </p:oleObj>
            </a:graphicData>
          </a:graphic>
        </p:graphicFrame>
        <p:sp>
          <p:nvSpPr>
            <p:cNvPr id="7183" name="Line 35"/>
            <p:cNvSpPr>
              <a:spLocks noChangeShapeType="1"/>
            </p:cNvSpPr>
            <p:nvPr/>
          </p:nvSpPr>
          <p:spPr bwMode="auto">
            <a:xfrm flipV="1">
              <a:off x="2022476" y="1530416"/>
              <a:ext cx="316463" cy="514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6" name="Object 41"/>
            <p:cNvGraphicFramePr>
              <a:graphicFrameLocks noChangeAspect="1"/>
            </p:cNvGraphicFramePr>
            <p:nvPr/>
          </p:nvGraphicFramePr>
          <p:xfrm>
            <a:off x="2370138" y="1241425"/>
            <a:ext cx="187325" cy="185737"/>
          </p:xfrm>
          <a:graphic>
            <a:graphicData uri="http://schemas.openxmlformats.org/presentationml/2006/ole">
              <p:oleObj spid="_x0000_s7176" name="Equation" r:id="rId9" imgW="126720" imgH="126720" progId="">
                <p:embed/>
              </p:oleObj>
            </a:graphicData>
          </a:graphic>
        </p:graphicFrame>
        <p:sp>
          <p:nvSpPr>
            <p:cNvPr id="24" name="Pie 23"/>
            <p:cNvSpPr/>
            <p:nvPr/>
          </p:nvSpPr>
          <p:spPr bwMode="auto">
            <a:xfrm flipV="1">
              <a:off x="1424278" y="1424656"/>
              <a:ext cx="1251414" cy="1232664"/>
            </a:xfrm>
            <a:prstGeom prst="pie">
              <a:avLst>
                <a:gd name="adj1" fmla="val 0"/>
                <a:gd name="adj2" fmla="val 10800000"/>
              </a:avLst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5" name="Oval 40"/>
            <p:cNvSpPr>
              <a:spLocks noChangeArrowheads="1"/>
            </p:cNvSpPr>
            <p:nvPr/>
          </p:nvSpPr>
          <p:spPr bwMode="auto">
            <a:xfrm>
              <a:off x="2314576" y="1447806"/>
              <a:ext cx="88900" cy="889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24"/>
            <p:cNvSpPr>
              <a:spLocks noChangeShapeType="1"/>
            </p:cNvSpPr>
            <p:nvPr/>
          </p:nvSpPr>
          <p:spPr bwMode="auto">
            <a:xfrm>
              <a:off x="1157288" y="2036763"/>
              <a:ext cx="1966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170" name="Object 47"/>
          <p:cNvGraphicFramePr>
            <a:graphicFrameLocks noChangeAspect="1"/>
          </p:cNvGraphicFramePr>
          <p:nvPr/>
        </p:nvGraphicFramePr>
        <p:xfrm>
          <a:off x="3748088" y="1049339"/>
          <a:ext cx="3744912" cy="5113956"/>
        </p:xfrm>
        <a:graphic>
          <a:graphicData uri="http://schemas.openxmlformats.org/presentationml/2006/ole">
            <p:oleObj spid="_x0000_s7170" name="Equation" r:id="rId10" imgW="2730240" imgH="3911400" progId="">
              <p:embed/>
            </p:oleObj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54050" y="25400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Integral </a:t>
            </a:r>
            <a:r>
              <a:rPr lang="en-US" sz="3200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3200" u="sng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210" name="Group 24"/>
          <p:cNvGrpSpPr>
            <a:grpSpLocks/>
          </p:cNvGrpSpPr>
          <p:nvPr/>
        </p:nvGrpSpPr>
        <p:grpSpPr bwMode="auto">
          <a:xfrm>
            <a:off x="441325" y="1292225"/>
            <a:ext cx="2744788" cy="2135188"/>
            <a:chOff x="642938" y="771788"/>
            <a:chExt cx="2745807" cy="2136512"/>
          </a:xfrm>
        </p:grpSpPr>
        <p:sp>
          <p:nvSpPr>
            <p:cNvPr id="8221" name="Text Box 4"/>
            <p:cNvSpPr txBox="1">
              <a:spLocks noChangeArrowheads="1"/>
            </p:cNvSpPr>
            <p:nvPr/>
          </p:nvSpPr>
          <p:spPr bwMode="auto">
            <a:xfrm>
              <a:off x="642938" y="1016000"/>
              <a:ext cx="120173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bg1"/>
                  </a:solidFill>
                </a:rPr>
                <a:t>Consider</a:t>
              </a:r>
            </a:p>
          </p:txBody>
        </p:sp>
        <p:sp>
          <p:nvSpPr>
            <p:cNvPr id="8222" name="Line 25"/>
            <p:cNvSpPr>
              <a:spLocks noChangeShapeType="1"/>
            </p:cNvSpPr>
            <p:nvPr/>
          </p:nvSpPr>
          <p:spPr bwMode="auto">
            <a:xfrm flipV="1">
              <a:off x="2020888" y="1106488"/>
              <a:ext cx="7938" cy="18018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203" name="Object 11"/>
            <p:cNvGraphicFramePr>
              <a:graphicFrameLocks noChangeAspect="1"/>
            </p:cNvGraphicFramePr>
            <p:nvPr/>
          </p:nvGraphicFramePr>
          <p:xfrm>
            <a:off x="3201420" y="1938654"/>
            <a:ext cx="187325" cy="204787"/>
          </p:xfrm>
          <a:graphic>
            <a:graphicData uri="http://schemas.openxmlformats.org/presentationml/2006/ole">
              <p:oleObj spid="_x0000_s8203" name="Equation" r:id="rId4" imgW="126720" imgH="139680" progId="">
                <p:embed/>
              </p:oleObj>
            </a:graphicData>
          </a:graphic>
        </p:graphicFrame>
        <p:graphicFrame>
          <p:nvGraphicFramePr>
            <p:cNvPr id="8204" name="Object 12"/>
            <p:cNvGraphicFramePr>
              <a:graphicFrameLocks noChangeAspect="1"/>
            </p:cNvGraphicFramePr>
            <p:nvPr/>
          </p:nvGraphicFramePr>
          <p:xfrm>
            <a:off x="1933552" y="771788"/>
            <a:ext cx="206375" cy="241300"/>
          </p:xfrm>
          <a:graphic>
            <a:graphicData uri="http://schemas.openxmlformats.org/presentationml/2006/ole">
              <p:oleObj spid="_x0000_s8204" name="Equation" r:id="rId5" imgW="139680" imgH="164880" progId="">
                <p:embed/>
              </p:oleObj>
            </a:graphicData>
          </a:graphic>
        </p:graphicFrame>
        <p:graphicFrame>
          <p:nvGraphicFramePr>
            <p:cNvPr id="8205" name="Object 13"/>
            <p:cNvGraphicFramePr>
              <a:graphicFrameLocks noChangeAspect="1"/>
            </p:cNvGraphicFramePr>
            <p:nvPr/>
          </p:nvGraphicFramePr>
          <p:xfrm>
            <a:off x="1353035" y="1235476"/>
            <a:ext cx="320675" cy="301625"/>
          </p:xfrm>
          <a:graphic>
            <a:graphicData uri="http://schemas.openxmlformats.org/presentationml/2006/ole">
              <p:oleObj spid="_x0000_s8205" name="Equation" r:id="rId6" imgW="215640" imgH="203040" progId="">
                <p:embed/>
              </p:oleObj>
            </a:graphicData>
          </a:graphic>
        </p:graphicFrame>
        <p:sp>
          <p:nvSpPr>
            <p:cNvPr id="8223" name="Line 33"/>
            <p:cNvSpPr>
              <a:spLocks noChangeShapeType="1"/>
            </p:cNvSpPr>
            <p:nvPr/>
          </p:nvSpPr>
          <p:spPr bwMode="auto">
            <a:xfrm flipH="1" flipV="1">
              <a:off x="2527201" y="1619250"/>
              <a:ext cx="66675" cy="134937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Arc 37"/>
            <p:cNvSpPr>
              <a:spLocks/>
            </p:cNvSpPr>
            <p:nvPr/>
          </p:nvSpPr>
          <p:spPr bwMode="auto">
            <a:xfrm>
              <a:off x="2016126" y="1741488"/>
              <a:ext cx="365125" cy="303212"/>
            </a:xfrm>
            <a:custGeom>
              <a:avLst/>
              <a:gdLst>
                <a:gd name="T0" fmla="*/ 0 w 21596"/>
                <a:gd name="T1" fmla="*/ 0 h 18443"/>
                <a:gd name="T2" fmla="*/ 0 w 21596"/>
                <a:gd name="T3" fmla="*/ 0 h 18443"/>
                <a:gd name="T4" fmla="*/ 0 w 21596"/>
                <a:gd name="T5" fmla="*/ 0 h 18443"/>
                <a:gd name="T6" fmla="*/ 0 60000 65536"/>
                <a:gd name="T7" fmla="*/ 0 60000 65536"/>
                <a:gd name="T8" fmla="*/ 0 60000 65536"/>
                <a:gd name="T9" fmla="*/ 0 w 21596"/>
                <a:gd name="T10" fmla="*/ 0 h 18443"/>
                <a:gd name="T11" fmla="*/ 21596 w 21596"/>
                <a:gd name="T12" fmla="*/ 18443 h 18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8443" fill="none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</a:path>
                <a:path w="21596" h="18443" stroke="0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  <a:lnTo>
                    <a:pt x="0" y="1844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206" name="Object 14"/>
            <p:cNvGraphicFramePr>
              <a:graphicFrameLocks noChangeAspect="1"/>
            </p:cNvGraphicFramePr>
            <p:nvPr/>
          </p:nvGraphicFramePr>
          <p:xfrm>
            <a:off x="2354263" y="1751013"/>
            <a:ext cx="188913" cy="260350"/>
          </p:xfrm>
          <a:graphic>
            <a:graphicData uri="http://schemas.openxmlformats.org/presentationml/2006/ole">
              <p:oleObj spid="_x0000_s8206" name="Equation" r:id="rId7" imgW="126720" imgH="177480" progId="">
                <p:embed/>
              </p:oleObj>
            </a:graphicData>
          </a:graphic>
        </p:graphicFrame>
        <p:graphicFrame>
          <p:nvGraphicFramePr>
            <p:cNvPr id="8207" name="Object 15"/>
            <p:cNvGraphicFramePr>
              <a:graphicFrameLocks noChangeAspect="1"/>
            </p:cNvGraphicFramePr>
            <p:nvPr/>
          </p:nvGraphicFramePr>
          <p:xfrm>
            <a:off x="2045790" y="1495826"/>
            <a:ext cx="188912" cy="206375"/>
          </p:xfrm>
          <a:graphic>
            <a:graphicData uri="http://schemas.openxmlformats.org/presentationml/2006/ole">
              <p:oleObj spid="_x0000_s8207" name="Equation" r:id="rId8" imgW="126720" imgH="139680" progId="">
                <p:embed/>
              </p:oleObj>
            </a:graphicData>
          </a:graphic>
        </p:graphicFrame>
        <p:sp>
          <p:nvSpPr>
            <p:cNvPr id="8225" name="Line 35"/>
            <p:cNvSpPr>
              <a:spLocks noChangeShapeType="1"/>
            </p:cNvSpPr>
            <p:nvPr/>
          </p:nvSpPr>
          <p:spPr bwMode="auto">
            <a:xfrm flipV="1">
              <a:off x="2022476" y="1530416"/>
              <a:ext cx="316463" cy="514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208" name="Object 16"/>
            <p:cNvGraphicFramePr>
              <a:graphicFrameLocks noChangeAspect="1"/>
            </p:cNvGraphicFramePr>
            <p:nvPr/>
          </p:nvGraphicFramePr>
          <p:xfrm>
            <a:off x="2370138" y="1241425"/>
            <a:ext cx="187325" cy="185737"/>
          </p:xfrm>
          <a:graphic>
            <a:graphicData uri="http://schemas.openxmlformats.org/presentationml/2006/ole">
              <p:oleObj spid="_x0000_s8208" name="Equation" r:id="rId9" imgW="126720" imgH="126720" progId="">
                <p:embed/>
              </p:oleObj>
            </a:graphicData>
          </a:graphic>
        </p:graphicFrame>
        <p:sp>
          <p:nvSpPr>
            <p:cNvPr id="24" name="Pie 23"/>
            <p:cNvSpPr/>
            <p:nvPr/>
          </p:nvSpPr>
          <p:spPr bwMode="auto">
            <a:xfrm flipV="1">
              <a:off x="1424278" y="1424656"/>
              <a:ext cx="1251414" cy="1232664"/>
            </a:xfrm>
            <a:prstGeom prst="pie">
              <a:avLst>
                <a:gd name="adj1" fmla="val 0"/>
                <a:gd name="adj2" fmla="val 10800000"/>
              </a:avLst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27" name="Oval 40"/>
            <p:cNvSpPr>
              <a:spLocks noChangeArrowheads="1"/>
            </p:cNvSpPr>
            <p:nvPr/>
          </p:nvSpPr>
          <p:spPr bwMode="auto">
            <a:xfrm>
              <a:off x="2314576" y="1438275"/>
              <a:ext cx="88900" cy="889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Line 24"/>
            <p:cNvSpPr>
              <a:spLocks noChangeShapeType="1"/>
            </p:cNvSpPr>
            <p:nvPr/>
          </p:nvSpPr>
          <p:spPr bwMode="auto">
            <a:xfrm>
              <a:off x="1157288" y="2036763"/>
              <a:ext cx="1966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194" name="Object 47"/>
          <p:cNvGraphicFramePr>
            <a:graphicFrameLocks noChangeAspect="1"/>
          </p:cNvGraphicFramePr>
          <p:nvPr/>
        </p:nvGraphicFramePr>
        <p:xfrm>
          <a:off x="4765386" y="984725"/>
          <a:ext cx="2249488" cy="593725"/>
        </p:xfrm>
        <a:graphic>
          <a:graphicData uri="http://schemas.openxmlformats.org/presentationml/2006/ole">
            <p:oleObj spid="_x0000_s8194" name="Equation" r:id="rId10" imgW="1638000" imgH="431640" progId="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438713" y="2515817"/>
          <a:ext cx="1014412" cy="401637"/>
        </p:xfrm>
        <a:graphic>
          <a:graphicData uri="http://schemas.openxmlformats.org/presentationml/2006/ole">
            <p:oleObj spid="_x0000_s8195" name="Equation" r:id="rId11" imgW="419040" imgH="164880" progId="">
              <p:embed/>
            </p:oleObj>
          </a:graphicData>
        </a:graphic>
      </p:graphicFrame>
      <p:sp>
        <p:nvSpPr>
          <p:cNvPr id="8211" name="TextBox 19"/>
          <p:cNvSpPr txBox="1">
            <a:spLocks noChangeArrowheads="1"/>
          </p:cNvSpPr>
          <p:nvPr/>
        </p:nvSpPr>
        <p:spPr bwMode="auto">
          <a:xfrm>
            <a:off x="5147892" y="1656010"/>
            <a:ext cx="85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8212" name="TextBox 20"/>
          <p:cNvSpPr txBox="1">
            <a:spLocks noChangeArrowheads="1"/>
          </p:cNvSpPr>
          <p:nvPr/>
        </p:nvSpPr>
        <p:spPr bwMode="auto">
          <a:xfrm>
            <a:off x="876568" y="4687888"/>
            <a:ext cx="43114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Note:</a:t>
            </a:r>
            <a:r>
              <a:rPr lang="en-US" dirty="0">
                <a:solidFill>
                  <a:srgbClr val="0000FF"/>
                </a:solidFill>
              </a:rPr>
              <a:t> By </a:t>
            </a:r>
            <a:r>
              <a:rPr lang="en-US" dirty="0" smtClean="0">
                <a:solidFill>
                  <a:srgbClr val="0000FF"/>
                </a:solidFill>
              </a:rPr>
              <a:t>symmetry (compare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</a:rPr>
              <a:t>), </a:t>
            </a:r>
            <a:r>
              <a:rPr lang="en-US" dirty="0">
                <a:solidFill>
                  <a:srgbClr val="0000FF"/>
                </a:solidFill>
              </a:rPr>
              <a:t>we also </a:t>
            </a:r>
            <a:r>
              <a:rPr lang="en-US" dirty="0" smtClean="0">
                <a:solidFill>
                  <a:srgbClr val="0000FF"/>
                </a:solidFill>
              </a:rPr>
              <a:t>have: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8213" name="Group 40"/>
          <p:cNvGrpSpPr>
            <a:grpSpLocks/>
          </p:cNvGrpSpPr>
          <p:nvPr/>
        </p:nvGrpSpPr>
        <p:grpSpPr bwMode="auto">
          <a:xfrm>
            <a:off x="5719763" y="4024513"/>
            <a:ext cx="2279650" cy="2176264"/>
            <a:chOff x="5719662" y="4024837"/>
            <a:chExt cx="2279583" cy="2175303"/>
          </a:xfrm>
        </p:grpSpPr>
        <p:sp>
          <p:nvSpPr>
            <p:cNvPr id="8214" name="Line 24"/>
            <p:cNvSpPr>
              <a:spLocks noChangeShapeType="1"/>
            </p:cNvSpPr>
            <p:nvPr/>
          </p:nvSpPr>
          <p:spPr bwMode="auto">
            <a:xfrm>
              <a:off x="5719662" y="5328603"/>
              <a:ext cx="1966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5"/>
            <p:cNvSpPr>
              <a:spLocks noChangeShapeType="1"/>
            </p:cNvSpPr>
            <p:nvPr/>
          </p:nvSpPr>
          <p:spPr bwMode="auto">
            <a:xfrm flipV="1">
              <a:off x="6583262" y="4398328"/>
              <a:ext cx="7938" cy="180181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197" name="Object 26"/>
            <p:cNvGraphicFramePr>
              <a:graphicFrameLocks noChangeAspect="1"/>
            </p:cNvGraphicFramePr>
            <p:nvPr/>
          </p:nvGraphicFramePr>
          <p:xfrm>
            <a:off x="7811920" y="5230495"/>
            <a:ext cx="187325" cy="204787"/>
          </p:xfrm>
          <a:graphic>
            <a:graphicData uri="http://schemas.openxmlformats.org/presentationml/2006/ole">
              <p:oleObj spid="_x0000_s8197" name="Equation" r:id="rId12" imgW="126720" imgH="139680" progId="">
                <p:embed/>
              </p:oleObj>
            </a:graphicData>
          </a:graphic>
        </p:graphicFrame>
        <p:graphicFrame>
          <p:nvGraphicFramePr>
            <p:cNvPr id="8198" name="Object 27"/>
            <p:cNvGraphicFramePr>
              <a:graphicFrameLocks noChangeAspect="1"/>
            </p:cNvGraphicFramePr>
            <p:nvPr/>
          </p:nvGraphicFramePr>
          <p:xfrm>
            <a:off x="6476484" y="4024837"/>
            <a:ext cx="206375" cy="241300"/>
          </p:xfrm>
          <a:graphic>
            <a:graphicData uri="http://schemas.openxmlformats.org/presentationml/2006/ole">
              <p:oleObj spid="_x0000_s8198" name="Equation" r:id="rId13" imgW="139680" imgH="164880" progId="">
                <p:embed/>
              </p:oleObj>
            </a:graphicData>
          </a:graphic>
        </p:graphicFrame>
        <p:sp>
          <p:nvSpPr>
            <p:cNvPr id="8216" name="Oval 31"/>
            <p:cNvSpPr>
              <a:spLocks noChangeArrowheads="1"/>
            </p:cNvSpPr>
            <p:nvPr/>
          </p:nvSpPr>
          <p:spPr bwMode="auto">
            <a:xfrm>
              <a:off x="5930800" y="4672965"/>
              <a:ext cx="1309688" cy="1311275"/>
            </a:xfrm>
            <a:prstGeom prst="ellips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9" name="Object 32"/>
            <p:cNvGraphicFramePr>
              <a:graphicFrameLocks noChangeAspect="1"/>
            </p:cNvGraphicFramePr>
            <p:nvPr/>
          </p:nvGraphicFramePr>
          <p:xfrm>
            <a:off x="5934660" y="4411812"/>
            <a:ext cx="320675" cy="301625"/>
          </p:xfrm>
          <a:graphic>
            <a:graphicData uri="http://schemas.openxmlformats.org/presentationml/2006/ole">
              <p:oleObj spid="_x0000_s8199" name="Equation" r:id="rId14" imgW="215640" imgH="203040" progId="">
                <p:embed/>
              </p:oleObj>
            </a:graphicData>
          </a:graphic>
        </p:graphicFrame>
        <p:sp>
          <p:nvSpPr>
            <p:cNvPr id="8217" name="Line 33"/>
            <p:cNvSpPr>
              <a:spLocks noChangeShapeType="1"/>
            </p:cNvSpPr>
            <p:nvPr/>
          </p:nvSpPr>
          <p:spPr bwMode="auto">
            <a:xfrm flipH="1" flipV="1">
              <a:off x="7099200" y="4911090"/>
              <a:ext cx="66675" cy="134937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Arc 37"/>
            <p:cNvSpPr>
              <a:spLocks/>
            </p:cNvSpPr>
            <p:nvPr/>
          </p:nvSpPr>
          <p:spPr bwMode="auto">
            <a:xfrm>
              <a:off x="6578500" y="5033328"/>
              <a:ext cx="365125" cy="303212"/>
            </a:xfrm>
            <a:custGeom>
              <a:avLst/>
              <a:gdLst>
                <a:gd name="T0" fmla="*/ 0 w 21596"/>
                <a:gd name="T1" fmla="*/ 0 h 18443"/>
                <a:gd name="T2" fmla="*/ 0 w 21596"/>
                <a:gd name="T3" fmla="*/ 0 h 18443"/>
                <a:gd name="T4" fmla="*/ 0 w 21596"/>
                <a:gd name="T5" fmla="*/ 0 h 18443"/>
                <a:gd name="T6" fmla="*/ 0 60000 65536"/>
                <a:gd name="T7" fmla="*/ 0 60000 65536"/>
                <a:gd name="T8" fmla="*/ 0 60000 65536"/>
                <a:gd name="T9" fmla="*/ 0 w 21596"/>
                <a:gd name="T10" fmla="*/ 0 h 18443"/>
                <a:gd name="T11" fmla="*/ 21596 w 21596"/>
                <a:gd name="T12" fmla="*/ 18443 h 18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8443" fill="none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</a:path>
                <a:path w="21596" h="18443" stroke="0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  <a:lnTo>
                    <a:pt x="0" y="1844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200" name="Object 38"/>
            <p:cNvGraphicFramePr>
              <a:graphicFrameLocks noChangeAspect="1"/>
            </p:cNvGraphicFramePr>
            <p:nvPr/>
          </p:nvGraphicFramePr>
          <p:xfrm>
            <a:off x="6916637" y="5042853"/>
            <a:ext cx="188913" cy="260350"/>
          </p:xfrm>
          <a:graphic>
            <a:graphicData uri="http://schemas.openxmlformats.org/presentationml/2006/ole">
              <p:oleObj spid="_x0000_s8200" name="Equation" r:id="rId15" imgW="126720" imgH="177480" progId="">
                <p:embed/>
              </p:oleObj>
            </a:graphicData>
          </a:graphic>
        </p:graphicFrame>
        <p:sp>
          <p:nvSpPr>
            <p:cNvPr id="8219" name="Oval 40"/>
            <p:cNvSpPr>
              <a:spLocks noChangeArrowheads="1"/>
            </p:cNvSpPr>
            <p:nvPr/>
          </p:nvSpPr>
          <p:spPr bwMode="auto">
            <a:xfrm>
              <a:off x="6876950" y="4730115"/>
              <a:ext cx="88900" cy="889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201" name="Object 36"/>
            <p:cNvGraphicFramePr>
              <a:graphicFrameLocks noChangeAspect="1"/>
            </p:cNvGraphicFramePr>
            <p:nvPr/>
          </p:nvGraphicFramePr>
          <p:xfrm>
            <a:off x="6609850" y="4778675"/>
            <a:ext cx="187325" cy="206375"/>
          </p:xfrm>
          <a:graphic>
            <a:graphicData uri="http://schemas.openxmlformats.org/presentationml/2006/ole">
              <p:oleObj spid="_x0000_s8201" name="Equation" r:id="rId16" imgW="126720" imgH="139680" progId="">
                <p:embed/>
              </p:oleObj>
            </a:graphicData>
          </a:graphic>
        </p:graphicFrame>
        <p:sp>
          <p:nvSpPr>
            <p:cNvPr id="8220" name="Line 35"/>
            <p:cNvSpPr>
              <a:spLocks noChangeShapeType="1"/>
            </p:cNvSpPr>
            <p:nvPr/>
          </p:nvSpPr>
          <p:spPr bwMode="auto">
            <a:xfrm flipV="1">
              <a:off x="6584850" y="4851132"/>
              <a:ext cx="306838" cy="485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202" name="Object 41"/>
            <p:cNvGraphicFramePr>
              <a:graphicFrameLocks noChangeAspect="1"/>
            </p:cNvGraphicFramePr>
            <p:nvPr/>
          </p:nvGraphicFramePr>
          <p:xfrm>
            <a:off x="6932512" y="4533265"/>
            <a:ext cx="187325" cy="185737"/>
          </p:xfrm>
          <a:graphic>
            <a:graphicData uri="http://schemas.openxmlformats.org/presentationml/2006/ole">
              <p:oleObj spid="_x0000_s8202" name="Equation" r:id="rId17" imgW="126720" imgH="126720" progId="">
                <p:embed/>
              </p:oleObj>
            </a:graphicData>
          </a:graphic>
        </p:graphicFrame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" name="Picture 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952750" y="5159374"/>
            <a:ext cx="2076450" cy="74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761116" y="5066393"/>
            <a:ext cx="22574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78251" y="20320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Integral Example</a:t>
            </a:r>
          </a:p>
        </p:txBody>
      </p:sp>
      <p:sp>
        <p:nvSpPr>
          <p:cNvPr id="9228" name="Text Box 4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pSp>
        <p:nvGrpSpPr>
          <p:cNvPr id="9229" name="Group 45"/>
          <p:cNvGrpSpPr>
            <a:grpSpLocks/>
          </p:cNvGrpSpPr>
          <p:nvPr/>
        </p:nvGrpSpPr>
        <p:grpSpPr bwMode="auto">
          <a:xfrm>
            <a:off x="1157288" y="762000"/>
            <a:ext cx="2279650" cy="2146299"/>
            <a:chOff x="723" y="1344"/>
            <a:chExt cx="1436" cy="1352"/>
          </a:xfrm>
        </p:grpSpPr>
        <p:sp>
          <p:nvSpPr>
            <p:cNvPr id="9231" name="Line 24"/>
            <p:cNvSpPr>
              <a:spLocks noChangeShapeType="1"/>
            </p:cNvSpPr>
            <p:nvPr/>
          </p:nvSpPr>
          <p:spPr bwMode="auto">
            <a:xfrm>
              <a:off x="723" y="2147"/>
              <a:ext cx="12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25"/>
            <p:cNvSpPr>
              <a:spLocks noChangeShapeType="1"/>
            </p:cNvSpPr>
            <p:nvPr/>
          </p:nvSpPr>
          <p:spPr bwMode="auto">
            <a:xfrm flipV="1">
              <a:off x="1267" y="1561"/>
              <a:ext cx="5" cy="1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220" name="Object 26"/>
            <p:cNvGraphicFramePr>
              <a:graphicFrameLocks noChangeAspect="1"/>
            </p:cNvGraphicFramePr>
            <p:nvPr/>
          </p:nvGraphicFramePr>
          <p:xfrm>
            <a:off x="2041" y="2091"/>
            <a:ext cx="118" cy="129"/>
          </p:xfrm>
          <a:graphic>
            <a:graphicData uri="http://schemas.openxmlformats.org/presentationml/2006/ole">
              <p:oleObj spid="_x0000_s9220" name="Equation" r:id="rId4" imgW="126720" imgH="139680" progId="">
                <p:embed/>
              </p:oleObj>
            </a:graphicData>
          </a:graphic>
        </p:graphicFrame>
        <p:graphicFrame>
          <p:nvGraphicFramePr>
            <p:cNvPr id="9221" name="Object 27"/>
            <p:cNvGraphicFramePr>
              <a:graphicFrameLocks noChangeAspect="1"/>
            </p:cNvGraphicFramePr>
            <p:nvPr/>
          </p:nvGraphicFramePr>
          <p:xfrm>
            <a:off x="1218" y="1344"/>
            <a:ext cx="130" cy="152"/>
          </p:xfrm>
          <a:graphic>
            <a:graphicData uri="http://schemas.openxmlformats.org/presentationml/2006/ole">
              <p:oleObj spid="_x0000_s9221" name="Equation" r:id="rId5" imgW="139680" imgH="164880" progId="">
                <p:embed/>
              </p:oleObj>
            </a:graphicData>
          </a:graphic>
        </p:graphicFrame>
        <p:sp>
          <p:nvSpPr>
            <p:cNvPr id="9233" name="Oval 31"/>
            <p:cNvSpPr>
              <a:spLocks noChangeArrowheads="1"/>
            </p:cNvSpPr>
            <p:nvPr/>
          </p:nvSpPr>
          <p:spPr bwMode="auto">
            <a:xfrm>
              <a:off x="856" y="1734"/>
              <a:ext cx="825" cy="826"/>
            </a:xfrm>
            <a:prstGeom prst="ellips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2" name="Object 32"/>
            <p:cNvGraphicFramePr>
              <a:graphicFrameLocks noChangeAspect="1"/>
            </p:cNvGraphicFramePr>
            <p:nvPr/>
          </p:nvGraphicFramePr>
          <p:xfrm>
            <a:off x="913" y="1618"/>
            <a:ext cx="202" cy="190"/>
          </p:xfrm>
          <a:graphic>
            <a:graphicData uri="http://schemas.openxmlformats.org/presentationml/2006/ole">
              <p:oleObj spid="_x0000_s9222" name="Equation" r:id="rId6" imgW="215640" imgH="203040" progId="">
                <p:embed/>
              </p:oleObj>
            </a:graphicData>
          </a:graphic>
        </p:graphicFrame>
        <p:sp>
          <p:nvSpPr>
            <p:cNvPr id="9234" name="Line 33"/>
            <p:cNvSpPr>
              <a:spLocks noChangeShapeType="1"/>
            </p:cNvSpPr>
            <p:nvPr/>
          </p:nvSpPr>
          <p:spPr bwMode="auto">
            <a:xfrm flipH="1" flipV="1">
              <a:off x="1592" y="1884"/>
              <a:ext cx="42" cy="85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Arc 37"/>
            <p:cNvSpPr>
              <a:spLocks/>
            </p:cNvSpPr>
            <p:nvPr/>
          </p:nvSpPr>
          <p:spPr bwMode="auto">
            <a:xfrm>
              <a:off x="1264" y="1961"/>
              <a:ext cx="230" cy="191"/>
            </a:xfrm>
            <a:custGeom>
              <a:avLst/>
              <a:gdLst>
                <a:gd name="T0" fmla="*/ 0 w 21596"/>
                <a:gd name="T1" fmla="*/ 0 h 18443"/>
                <a:gd name="T2" fmla="*/ 0 w 21596"/>
                <a:gd name="T3" fmla="*/ 0 h 18443"/>
                <a:gd name="T4" fmla="*/ 0 w 21596"/>
                <a:gd name="T5" fmla="*/ 0 h 18443"/>
                <a:gd name="T6" fmla="*/ 0 60000 65536"/>
                <a:gd name="T7" fmla="*/ 0 60000 65536"/>
                <a:gd name="T8" fmla="*/ 0 60000 65536"/>
                <a:gd name="T9" fmla="*/ 0 w 21596"/>
                <a:gd name="T10" fmla="*/ 0 h 18443"/>
                <a:gd name="T11" fmla="*/ 21596 w 21596"/>
                <a:gd name="T12" fmla="*/ 18443 h 18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8443" fill="none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</a:path>
                <a:path w="21596" h="18443" stroke="0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  <a:lnTo>
                    <a:pt x="0" y="1844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3" name="Object 38"/>
            <p:cNvGraphicFramePr>
              <a:graphicFrameLocks noChangeAspect="1"/>
            </p:cNvGraphicFramePr>
            <p:nvPr/>
          </p:nvGraphicFramePr>
          <p:xfrm>
            <a:off x="1477" y="1967"/>
            <a:ext cx="119" cy="164"/>
          </p:xfrm>
          <a:graphic>
            <a:graphicData uri="http://schemas.openxmlformats.org/presentationml/2006/ole">
              <p:oleObj spid="_x0000_s9223" name="Equation" r:id="rId7" imgW="126720" imgH="177480" progId="">
                <p:embed/>
              </p:oleObj>
            </a:graphicData>
          </a:graphic>
        </p:graphicFrame>
        <p:sp>
          <p:nvSpPr>
            <p:cNvPr id="9236" name="Oval 40"/>
            <p:cNvSpPr>
              <a:spLocks noChangeArrowheads="1"/>
            </p:cNvSpPr>
            <p:nvPr/>
          </p:nvSpPr>
          <p:spPr bwMode="auto">
            <a:xfrm>
              <a:off x="1452" y="1764"/>
              <a:ext cx="56" cy="5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4" name="Object 36"/>
            <p:cNvGraphicFramePr>
              <a:graphicFrameLocks noChangeAspect="1"/>
            </p:cNvGraphicFramePr>
            <p:nvPr/>
          </p:nvGraphicFramePr>
          <p:xfrm>
            <a:off x="1319" y="1788"/>
            <a:ext cx="107" cy="118"/>
          </p:xfrm>
          <a:graphic>
            <a:graphicData uri="http://schemas.openxmlformats.org/presentationml/2006/ole">
              <p:oleObj spid="_x0000_s9224" name="Equation" r:id="rId8" imgW="114120" imgH="126720" progId="">
                <p:embed/>
              </p:oleObj>
            </a:graphicData>
          </a:graphic>
        </p:graphicFrame>
        <p:sp>
          <p:nvSpPr>
            <p:cNvPr id="9237" name="Line 35"/>
            <p:cNvSpPr>
              <a:spLocks noChangeShapeType="1"/>
            </p:cNvSpPr>
            <p:nvPr/>
          </p:nvSpPr>
          <p:spPr bwMode="auto">
            <a:xfrm flipV="1">
              <a:off x="1268" y="1828"/>
              <a:ext cx="193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225" name="Object 41"/>
            <p:cNvGraphicFramePr>
              <a:graphicFrameLocks noChangeAspect="1"/>
            </p:cNvGraphicFramePr>
            <p:nvPr/>
          </p:nvGraphicFramePr>
          <p:xfrm>
            <a:off x="1487" y="1646"/>
            <a:ext cx="118" cy="117"/>
          </p:xfrm>
          <a:graphic>
            <a:graphicData uri="http://schemas.openxmlformats.org/presentationml/2006/ole">
              <p:oleObj spid="_x0000_s9225" name="Equation" r:id="rId9" imgW="126720" imgH="126720" progId="">
                <p:embed/>
              </p:oleObj>
            </a:graphicData>
          </a:graphic>
        </p:graphicFrame>
        <p:grpSp>
          <p:nvGrpSpPr>
            <p:cNvPr id="9238" name="Group 44"/>
            <p:cNvGrpSpPr>
              <a:grpSpLocks/>
            </p:cNvGrpSpPr>
            <p:nvPr/>
          </p:nvGrpSpPr>
          <p:grpSpPr bwMode="auto">
            <a:xfrm>
              <a:off x="1722" y="1626"/>
              <a:ext cx="168" cy="168"/>
              <a:chOff x="1746" y="1470"/>
              <a:chExt cx="168" cy="168"/>
            </a:xfrm>
          </p:grpSpPr>
          <p:graphicFrame>
            <p:nvGraphicFramePr>
              <p:cNvPr id="9226" name="Object 42"/>
              <p:cNvGraphicFramePr>
                <a:graphicFrameLocks noChangeAspect="1"/>
              </p:cNvGraphicFramePr>
              <p:nvPr/>
            </p:nvGraphicFramePr>
            <p:xfrm>
              <a:off x="1781" y="1496"/>
              <a:ext cx="118" cy="117"/>
            </p:xfrm>
            <a:graphic>
              <a:graphicData uri="http://schemas.openxmlformats.org/presentationml/2006/ole">
                <p:oleObj spid="_x0000_s9226" name="Equation" r:id="rId10" imgW="126720" imgH="126720" progId="">
                  <p:embed/>
                </p:oleObj>
              </a:graphicData>
            </a:graphic>
          </p:graphicFrame>
          <p:sp>
            <p:nvSpPr>
              <p:cNvPr id="9239" name="Oval 43"/>
              <p:cNvSpPr>
                <a:spLocks noChangeArrowheads="1"/>
              </p:cNvSpPr>
              <p:nvPr/>
            </p:nvSpPr>
            <p:spPr bwMode="auto">
              <a:xfrm>
                <a:off x="1746" y="1470"/>
                <a:ext cx="168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218" name="Object 46"/>
          <p:cNvGraphicFramePr>
            <a:graphicFrameLocks noChangeAspect="1"/>
          </p:cNvGraphicFramePr>
          <p:nvPr/>
        </p:nvGraphicFramePr>
        <p:xfrm>
          <a:off x="3968750" y="1120775"/>
          <a:ext cx="4449763" cy="1871663"/>
        </p:xfrm>
        <a:graphic>
          <a:graphicData uri="http://schemas.openxmlformats.org/presentationml/2006/ole">
            <p:oleObj spid="_x0000_s9218" name="Equation" r:id="rId11" imgW="2717640" imgH="1143000" progId="">
              <p:embed/>
            </p:oleObj>
          </a:graphicData>
        </a:graphic>
      </p:graphicFrame>
      <p:graphicFrame>
        <p:nvGraphicFramePr>
          <p:cNvPr id="9219" name="Object 47"/>
          <p:cNvGraphicFramePr>
            <a:graphicFrameLocks noChangeAspect="1"/>
          </p:cNvGraphicFramePr>
          <p:nvPr/>
        </p:nvGraphicFramePr>
        <p:xfrm>
          <a:off x="200458" y="3244212"/>
          <a:ext cx="6840537" cy="2724150"/>
        </p:xfrm>
        <a:graphic>
          <a:graphicData uri="http://schemas.openxmlformats.org/presentationml/2006/ole">
            <p:oleObj spid="_x0000_s9219" name="Equation" r:id="rId12" imgW="4178160" imgH="1663560" progId="">
              <p:embed/>
            </p:oleObj>
          </a:graphicData>
        </a:graphic>
      </p:graphicFrame>
      <p:sp>
        <p:nvSpPr>
          <p:cNvPr id="9230" name="Text Box 48"/>
          <p:cNvSpPr txBox="1">
            <a:spLocks noChangeArrowheads="1"/>
          </p:cNvSpPr>
          <p:nvPr/>
        </p:nvSpPr>
        <p:spPr bwMode="auto">
          <a:xfrm>
            <a:off x="6198922" y="5124575"/>
            <a:ext cx="2578554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This is a useful </a:t>
            </a:r>
            <a:r>
              <a:rPr lang="en-US" sz="1600" dirty="0"/>
              <a:t>result and </a:t>
            </a:r>
            <a:r>
              <a:rPr lang="en-US" sz="1600" dirty="0" smtClean="0"/>
              <a:t>it is used to prove the </a:t>
            </a:r>
            <a:r>
              <a:rPr lang="en-US" sz="1600" dirty="0"/>
              <a:t>“residue theorem</a:t>
            </a:r>
            <a:r>
              <a:rPr lang="en-US" sz="1600" dirty="0" smtClean="0"/>
              <a:t>”.</a:t>
            </a:r>
            <a:endParaRPr lang="en-US" sz="16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227" name="Picture 11" descr="C:\Users\Somnath Saha\Desktop\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61403" y="27940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Cauchy’s </a:t>
            </a:r>
            <a:r>
              <a:rPr lang="en-US" sz="3200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Theorem</a:t>
            </a:r>
            <a:endParaRPr lang="en-US" sz="3200" u="sng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73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99323" y="905305"/>
            <a:ext cx="3614039" cy="3348722"/>
            <a:chOff x="470" y="425"/>
            <a:chExt cx="2020" cy="1787"/>
          </a:xfrm>
        </p:grpSpPr>
        <p:sp>
          <p:nvSpPr>
            <p:cNvPr id="11275" name="Rectangle 18" descr="Wide upward diagonal"/>
            <p:cNvSpPr>
              <a:spLocks noChangeArrowheads="1"/>
            </p:cNvSpPr>
            <p:nvPr/>
          </p:nvSpPr>
          <p:spPr bwMode="auto">
            <a:xfrm>
              <a:off x="474" y="1050"/>
              <a:ext cx="1632" cy="105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Line 6"/>
            <p:cNvSpPr>
              <a:spLocks noChangeShapeType="1"/>
            </p:cNvSpPr>
            <p:nvPr/>
          </p:nvSpPr>
          <p:spPr bwMode="auto">
            <a:xfrm flipV="1">
              <a:off x="493" y="2140"/>
              <a:ext cx="1815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7"/>
            <p:cNvSpPr>
              <a:spLocks noChangeShapeType="1"/>
            </p:cNvSpPr>
            <p:nvPr/>
          </p:nvSpPr>
          <p:spPr bwMode="auto">
            <a:xfrm flipH="1" flipV="1">
              <a:off x="543" y="630"/>
              <a:ext cx="2" cy="1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68" name="Object 8"/>
            <p:cNvGraphicFramePr>
              <a:graphicFrameLocks noChangeAspect="1"/>
            </p:cNvGraphicFramePr>
            <p:nvPr/>
          </p:nvGraphicFramePr>
          <p:xfrm>
            <a:off x="2361" y="2072"/>
            <a:ext cx="129" cy="140"/>
          </p:xfrm>
          <a:graphic>
            <a:graphicData uri="http://schemas.openxmlformats.org/presentationml/2006/ole">
              <p:oleObj spid="_x0000_s72708" name="Equation" r:id="rId4" imgW="126720" imgH="139680" progId="">
                <p:embed/>
              </p:oleObj>
            </a:graphicData>
          </a:graphic>
        </p:graphicFrame>
        <p:graphicFrame>
          <p:nvGraphicFramePr>
            <p:cNvPr id="11269" name="Object 9"/>
            <p:cNvGraphicFramePr>
              <a:graphicFrameLocks noChangeAspect="1"/>
            </p:cNvGraphicFramePr>
            <p:nvPr/>
          </p:nvGraphicFramePr>
          <p:xfrm>
            <a:off x="470" y="425"/>
            <a:ext cx="174" cy="151"/>
          </p:xfrm>
          <a:graphic>
            <a:graphicData uri="http://schemas.openxmlformats.org/presentationml/2006/ole">
              <p:oleObj spid="_x0000_s72709" name="Equation" r:id="rId5" imgW="139680" imgH="164880" progId="">
                <p:embed/>
              </p:oleObj>
            </a:graphicData>
          </a:graphic>
        </p:graphicFrame>
        <p:sp>
          <p:nvSpPr>
            <p:cNvPr id="11278" name="Freeform 13"/>
            <p:cNvSpPr>
              <a:spLocks/>
            </p:cNvSpPr>
            <p:nvPr/>
          </p:nvSpPr>
          <p:spPr bwMode="auto">
            <a:xfrm>
              <a:off x="554" y="1077"/>
              <a:ext cx="1316" cy="981"/>
            </a:xfrm>
            <a:custGeom>
              <a:avLst/>
              <a:gdLst>
                <a:gd name="T0" fmla="*/ 3 w 1819"/>
                <a:gd name="T1" fmla="*/ 7 h 1356"/>
                <a:gd name="T2" fmla="*/ 4 w 1819"/>
                <a:gd name="T3" fmla="*/ 7 h 1356"/>
                <a:gd name="T4" fmla="*/ 5 w 1819"/>
                <a:gd name="T5" fmla="*/ 7 h 1356"/>
                <a:gd name="T6" fmla="*/ 7 w 1819"/>
                <a:gd name="T7" fmla="*/ 7 h 1356"/>
                <a:gd name="T8" fmla="*/ 7 w 1819"/>
                <a:gd name="T9" fmla="*/ 7 h 1356"/>
                <a:gd name="T10" fmla="*/ 9 w 1819"/>
                <a:gd name="T11" fmla="*/ 7 h 1356"/>
                <a:gd name="T12" fmla="*/ 9 w 1819"/>
                <a:gd name="T13" fmla="*/ 7 h 1356"/>
                <a:gd name="T14" fmla="*/ 10 w 1819"/>
                <a:gd name="T15" fmla="*/ 5 h 1356"/>
                <a:gd name="T16" fmla="*/ 10 w 1819"/>
                <a:gd name="T17" fmla="*/ 4 h 1356"/>
                <a:gd name="T18" fmla="*/ 9 w 1819"/>
                <a:gd name="T19" fmla="*/ 3 h 1356"/>
                <a:gd name="T20" fmla="*/ 7 w 1819"/>
                <a:gd name="T21" fmla="*/ 1 h 1356"/>
                <a:gd name="T22" fmla="*/ 7 w 1819"/>
                <a:gd name="T23" fmla="*/ 1 h 1356"/>
                <a:gd name="T24" fmla="*/ 4 w 1819"/>
                <a:gd name="T25" fmla="*/ 1 h 1356"/>
                <a:gd name="T26" fmla="*/ 1 w 1819"/>
                <a:gd name="T27" fmla="*/ 1 h 1356"/>
                <a:gd name="T28" fmla="*/ 1 w 1819"/>
                <a:gd name="T29" fmla="*/ 3 h 1356"/>
                <a:gd name="T30" fmla="*/ 1 w 1819"/>
                <a:gd name="T31" fmla="*/ 4 h 1356"/>
                <a:gd name="T32" fmla="*/ 1 w 1819"/>
                <a:gd name="T33" fmla="*/ 5 h 1356"/>
                <a:gd name="T34" fmla="*/ 1 w 1819"/>
                <a:gd name="T35" fmla="*/ 5 h 1356"/>
                <a:gd name="T36" fmla="*/ 1 w 1819"/>
                <a:gd name="T37" fmla="*/ 7 h 1356"/>
                <a:gd name="T38" fmla="*/ 3 w 1819"/>
                <a:gd name="T39" fmla="*/ 7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70" name="Object 10"/>
            <p:cNvGraphicFramePr>
              <a:graphicFrameLocks noChangeAspect="1"/>
            </p:cNvGraphicFramePr>
            <p:nvPr/>
          </p:nvGraphicFramePr>
          <p:xfrm>
            <a:off x="1150" y="1379"/>
            <a:ext cx="146" cy="137"/>
          </p:xfrm>
          <a:graphic>
            <a:graphicData uri="http://schemas.openxmlformats.org/presentationml/2006/ole">
              <p:oleObj spid="_x0000_s72710" name="Equation" r:id="rId6" imgW="215640" imgH="203040" progId="">
                <p:embed/>
              </p:oleObj>
            </a:graphicData>
          </a:graphic>
        </p:graphicFrame>
        <p:sp>
          <p:nvSpPr>
            <p:cNvPr id="11279" name="Freeform 11"/>
            <p:cNvSpPr>
              <a:spLocks/>
            </p:cNvSpPr>
            <p:nvPr/>
          </p:nvSpPr>
          <p:spPr bwMode="auto">
            <a:xfrm>
              <a:off x="1351" y="1419"/>
              <a:ext cx="45" cy="48"/>
            </a:xfrm>
            <a:custGeom>
              <a:avLst/>
              <a:gdLst>
                <a:gd name="T0" fmla="*/ 1 w 62"/>
                <a:gd name="T1" fmla="*/ 1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12"/>
            <p:cNvSpPr>
              <a:spLocks/>
            </p:cNvSpPr>
            <p:nvPr/>
          </p:nvSpPr>
          <p:spPr bwMode="auto">
            <a:xfrm>
              <a:off x="864" y="1344"/>
              <a:ext cx="569" cy="396"/>
            </a:xfrm>
            <a:custGeom>
              <a:avLst/>
              <a:gdLst>
                <a:gd name="T0" fmla="*/ 1 w 787"/>
                <a:gd name="T1" fmla="*/ 3 h 547"/>
                <a:gd name="T2" fmla="*/ 1 w 787"/>
                <a:gd name="T3" fmla="*/ 3 h 547"/>
                <a:gd name="T4" fmla="*/ 2 w 787"/>
                <a:gd name="T5" fmla="*/ 3 h 547"/>
                <a:gd name="T6" fmla="*/ 3 w 787"/>
                <a:gd name="T7" fmla="*/ 3 h 547"/>
                <a:gd name="T8" fmla="*/ 3 w 787"/>
                <a:gd name="T9" fmla="*/ 4 h 547"/>
                <a:gd name="T10" fmla="*/ 4 w 787"/>
                <a:gd name="T11" fmla="*/ 4 h 547"/>
                <a:gd name="T12" fmla="*/ 4 w 787"/>
                <a:gd name="T13" fmla="*/ 3 h 547"/>
                <a:gd name="T14" fmla="*/ 5 w 787"/>
                <a:gd name="T15" fmla="*/ 2 h 547"/>
                <a:gd name="T16" fmla="*/ 5 w 787"/>
                <a:gd name="T17" fmla="*/ 1 h 547"/>
                <a:gd name="T18" fmla="*/ 4 w 787"/>
                <a:gd name="T19" fmla="*/ 1 h 547"/>
                <a:gd name="T20" fmla="*/ 4 w 787"/>
                <a:gd name="T21" fmla="*/ 1 h 547"/>
                <a:gd name="T22" fmla="*/ 3 w 787"/>
                <a:gd name="T23" fmla="*/ 1 h 547"/>
                <a:gd name="T24" fmla="*/ 1 w 787"/>
                <a:gd name="T25" fmla="*/ 1 h 547"/>
                <a:gd name="T26" fmla="*/ 1 w 787"/>
                <a:gd name="T27" fmla="*/ 1 h 547"/>
                <a:gd name="T28" fmla="*/ 1 w 787"/>
                <a:gd name="T29" fmla="*/ 1 h 547"/>
                <a:gd name="T30" fmla="*/ 1 w 787"/>
                <a:gd name="T31" fmla="*/ 1 h 547"/>
                <a:gd name="T32" fmla="*/ 1 w 787"/>
                <a:gd name="T33" fmla="*/ 1 h 547"/>
                <a:gd name="T34" fmla="*/ 1 w 787"/>
                <a:gd name="T35" fmla="*/ 2 h 547"/>
                <a:gd name="T36" fmla="*/ 1 w 787"/>
                <a:gd name="T37" fmla="*/ 3 h 547"/>
                <a:gd name="T38" fmla="*/ 1 w 787"/>
                <a:gd name="T39" fmla="*/ 3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71" name="Object 14"/>
            <p:cNvGraphicFramePr>
              <a:graphicFrameLocks noChangeAspect="1"/>
            </p:cNvGraphicFramePr>
            <p:nvPr/>
          </p:nvGraphicFramePr>
          <p:xfrm>
            <a:off x="715" y="796"/>
            <a:ext cx="1641" cy="154"/>
          </p:xfrm>
          <a:graphic>
            <a:graphicData uri="http://schemas.openxmlformats.org/presentationml/2006/ole">
              <p:oleObj spid="_x0000_s72711" name="Equation" r:id="rId7" imgW="2158920" imgH="203040" progId="">
                <p:embed/>
              </p:oleObj>
            </a:graphicData>
          </a:graphic>
        </p:graphicFrame>
        <p:sp>
          <p:nvSpPr>
            <p:cNvPr id="11281" name="Line 15"/>
            <p:cNvSpPr>
              <a:spLocks noChangeShapeType="1"/>
            </p:cNvSpPr>
            <p:nvPr/>
          </p:nvSpPr>
          <p:spPr bwMode="auto">
            <a:xfrm>
              <a:off x="1018" y="933"/>
              <a:ext cx="110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267" name="Object 20"/>
          <p:cNvGraphicFramePr>
            <a:graphicFrameLocks noChangeAspect="1"/>
          </p:cNvGraphicFramePr>
          <p:nvPr/>
        </p:nvGraphicFramePr>
        <p:xfrm>
          <a:off x="1837880" y="4912585"/>
          <a:ext cx="5665513" cy="838033"/>
        </p:xfrm>
        <a:graphic>
          <a:graphicData uri="http://schemas.openxmlformats.org/presentationml/2006/ole">
            <p:oleObj spid="_x0000_s72707" name="Equation" r:id="rId8" imgW="2743200" imgH="406080" progId="">
              <p:embed/>
            </p:oleObj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02237" y="2274975"/>
            <a:ext cx="37370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“simply-connected” region means that there are no “holes” in the region. (Any closed path can be shrunk down to zero size.)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13938" y="4414157"/>
            <a:ext cx="2483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Cauchy’s theorem: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72714" name="Picture 10" descr="C:\Users\Somnath Saha\Desktop\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4605</TotalTime>
  <Words>758</Words>
  <Application>Microsoft Office PowerPoint</Application>
  <PresentationFormat>On-screen Show (4:3)</PresentationFormat>
  <Paragraphs>90</Paragraphs>
  <Slides>16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Concourse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David Jackson</dc:creator>
  <cp:lastModifiedBy>Home</cp:lastModifiedBy>
  <cp:revision>444</cp:revision>
  <cp:lastPrinted>1601-01-01T00:00:00Z</cp:lastPrinted>
  <dcterms:created xsi:type="dcterms:W3CDTF">1601-01-01T00:00:00Z</dcterms:created>
  <dcterms:modified xsi:type="dcterms:W3CDTF">2021-12-11T08:47:41Z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