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51" r:id="rId3"/>
    <p:sldId id="364" r:id="rId4"/>
    <p:sldId id="365" r:id="rId5"/>
    <p:sldId id="368" r:id="rId6"/>
    <p:sldId id="367" r:id="rId7"/>
    <p:sldId id="369" r:id="rId8"/>
    <p:sldId id="372" r:id="rId9"/>
    <p:sldId id="370" r:id="rId10"/>
    <p:sldId id="371" r:id="rId11"/>
    <p:sldId id="373" r:id="rId12"/>
    <p:sldId id="363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</p:sldIdLst>
  <p:sldSz cx="9144000" cy="6858000" type="screen4x3"/>
  <p:notesSz cx="6781800" cy="98806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6pPr>
    <a:lvl7pPr marL="27432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7pPr>
    <a:lvl8pPr marL="32004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8pPr>
    <a:lvl9pPr marL="36576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00FFFF"/>
    <a:srgbClr val="800000"/>
    <a:srgbClr val="FF0000"/>
    <a:srgbClr val="FFFF99"/>
    <a:srgbClr val="000099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524" autoAdjust="0"/>
  </p:normalViewPr>
  <p:slideViewPr>
    <p:cSldViewPr snapToGrid="0"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12.wmf"/><Relationship Id="rId4" Type="http://schemas.openxmlformats.org/officeDocument/2006/relationships/image" Target="../media/image7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2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image" Target="../media/image105.wmf"/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12" Type="http://schemas.openxmlformats.org/officeDocument/2006/relationships/image" Target="../media/image104.wmf"/><Relationship Id="rId2" Type="http://schemas.openxmlformats.org/officeDocument/2006/relationships/image" Target="../media/image94.wmf"/><Relationship Id="rId1" Type="http://schemas.openxmlformats.org/officeDocument/2006/relationships/image" Target="../media/image92.wmf"/><Relationship Id="rId6" Type="http://schemas.openxmlformats.org/officeDocument/2006/relationships/image" Target="../media/image98.wmf"/><Relationship Id="rId11" Type="http://schemas.openxmlformats.org/officeDocument/2006/relationships/image" Target="../media/image103.wmf"/><Relationship Id="rId5" Type="http://schemas.openxmlformats.org/officeDocument/2006/relationships/image" Target="../media/image97.wmf"/><Relationship Id="rId15" Type="http://schemas.openxmlformats.org/officeDocument/2006/relationships/image" Target="../media/image107.wmf"/><Relationship Id="rId10" Type="http://schemas.openxmlformats.org/officeDocument/2006/relationships/image" Target="../media/image102.wmf"/><Relationship Id="rId4" Type="http://schemas.openxmlformats.org/officeDocument/2006/relationships/image" Target="../media/image96.wmf"/><Relationship Id="rId9" Type="http://schemas.openxmlformats.org/officeDocument/2006/relationships/image" Target="../media/image101.wmf"/><Relationship Id="rId14" Type="http://schemas.openxmlformats.org/officeDocument/2006/relationships/image" Target="../media/image10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34.wmf"/><Relationship Id="rId2" Type="http://schemas.openxmlformats.org/officeDocument/2006/relationships/image" Target="../media/image13.wmf"/><Relationship Id="rId1" Type="http://schemas.openxmlformats.org/officeDocument/2006/relationships/image" Target="../media/image31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6.wmf"/><Relationship Id="rId7" Type="http://schemas.openxmlformats.org/officeDocument/2006/relationships/image" Target="../media/image39.wmf"/><Relationship Id="rId2" Type="http://schemas.openxmlformats.org/officeDocument/2006/relationships/image" Target="../media/image35.wmf"/><Relationship Id="rId1" Type="http://schemas.openxmlformats.org/officeDocument/2006/relationships/image" Target="../media/image31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6888"/>
            <a:ext cx="29400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386888"/>
            <a:ext cx="29400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pPr>
              <a:defRPr/>
            </a:pPr>
            <a:fld id="{55A5480D-D596-4AC7-B299-FAA90A4856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233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92650"/>
            <a:ext cx="4972050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6888"/>
            <a:ext cx="29400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386888"/>
            <a:ext cx="29400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pPr>
              <a:defRPr/>
            </a:pPr>
            <a:fld id="{310F0B11-C2F3-4A0B-B0AC-927B68FBA1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C55AC-FCB5-456F-9F67-145830BF0291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Copyleft  </a:t>
            </a:r>
            <a:r>
              <a:rPr lang="en-US" altLang="ko-KR">
                <a:sym typeface="Symbol" pitchFamily="18" charset="2"/>
              </a:rPr>
              <a:t></a:t>
            </a:r>
            <a:r>
              <a:rPr lang="en-US" altLang="ko-KR"/>
              <a:t> 2005 by Media Lab</a:t>
            </a:r>
            <a:endParaRPr lang="en-US" altLang="ko-KR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</a:t>
            </a:r>
            <a:fld id="{74C3E158-04F7-46B4-8C29-76522448BB5A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Copyleft  </a:t>
            </a:r>
            <a:r>
              <a:rPr lang="en-US" altLang="ko-KR">
                <a:sym typeface="Symbol" pitchFamily="18" charset="2"/>
              </a:rPr>
              <a:t></a:t>
            </a:r>
            <a:r>
              <a:rPr lang="en-US" altLang="ko-KR"/>
              <a:t> 2005 by Media Lab</a:t>
            </a:r>
            <a:endParaRPr lang="en-US" altLang="ko-KR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</a:t>
            </a:r>
            <a:fld id="{7CE3D7BF-E029-473F-9C3D-9696DB8F6269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Copyleft  </a:t>
            </a:r>
            <a:r>
              <a:rPr lang="en-US" altLang="ko-KR">
                <a:sym typeface="Symbol" pitchFamily="18" charset="2"/>
              </a:rPr>
              <a:t></a:t>
            </a:r>
            <a:r>
              <a:rPr lang="en-US" altLang="ko-KR"/>
              <a:t> 2005 by Media Lab</a:t>
            </a:r>
            <a:endParaRPr lang="en-US" altLang="ko-KR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</a:t>
            </a:r>
            <a:fld id="{FF288D6E-2706-4288-A834-C09C8A0231DA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Copyleft  </a:t>
            </a:r>
            <a:r>
              <a:rPr lang="en-US" altLang="ko-KR">
                <a:sym typeface="Symbol" pitchFamily="18" charset="2"/>
              </a:rPr>
              <a:t></a:t>
            </a:r>
            <a:r>
              <a:rPr lang="en-US" altLang="ko-KR"/>
              <a:t> 2005 by Media Lab</a:t>
            </a:r>
            <a:endParaRPr lang="en-US" altLang="ko-KR" sz="14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</a:t>
            </a:r>
            <a:fld id="{BD8E7ECD-2C7F-4949-804F-DEFAF5C9CBF5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Copyleft  </a:t>
            </a:r>
            <a:r>
              <a:rPr lang="en-US" altLang="ko-KR">
                <a:sym typeface="Symbol" pitchFamily="18" charset="2"/>
              </a:rPr>
              <a:t></a:t>
            </a:r>
            <a:r>
              <a:rPr lang="en-US" altLang="ko-KR"/>
              <a:t> 2005 by Media Lab</a:t>
            </a:r>
            <a:endParaRPr lang="en-US" altLang="ko-KR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</a:t>
            </a:r>
            <a:fld id="{EA9CD36E-8931-49CE-954C-BA961DEA9B7F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Copyleft  </a:t>
            </a:r>
            <a:r>
              <a:rPr lang="en-US" altLang="ko-KR">
                <a:sym typeface="Symbol" pitchFamily="18" charset="2"/>
              </a:rPr>
              <a:t></a:t>
            </a:r>
            <a:r>
              <a:rPr lang="en-US" altLang="ko-KR"/>
              <a:t> 2005 by Media Lab</a:t>
            </a:r>
            <a:endParaRPr lang="en-US" altLang="ko-KR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</a:t>
            </a:r>
            <a:fld id="{970F2E64-9F98-458E-B31C-1E5FEAD06436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Copyleft  </a:t>
            </a:r>
            <a:r>
              <a:rPr lang="en-US" altLang="ko-KR">
                <a:sym typeface="Symbol" pitchFamily="18" charset="2"/>
              </a:rPr>
              <a:t></a:t>
            </a:r>
            <a:r>
              <a:rPr lang="en-US" altLang="ko-KR"/>
              <a:t> 2005 by Media Lab</a:t>
            </a:r>
            <a:endParaRPr lang="en-US" altLang="ko-KR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</a:t>
            </a:r>
            <a:fld id="{2E317DCD-0C5B-4CD6-9DD4-BDAC7B71C6F5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Copyleft  </a:t>
            </a:r>
            <a:r>
              <a:rPr lang="en-US" altLang="ko-KR">
                <a:sym typeface="Symbol" pitchFamily="18" charset="2"/>
              </a:rPr>
              <a:t></a:t>
            </a:r>
            <a:r>
              <a:rPr lang="en-US" altLang="ko-KR"/>
              <a:t> 2005 by Media Lab</a:t>
            </a:r>
            <a:endParaRPr lang="en-US" altLang="ko-KR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</a:t>
            </a:r>
            <a:fld id="{FE611264-AA13-4DAA-BD74-5383228157FD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Copyleft  </a:t>
            </a:r>
            <a:r>
              <a:rPr lang="en-US" altLang="ko-KR">
                <a:sym typeface="Symbol" pitchFamily="18" charset="2"/>
              </a:rPr>
              <a:t></a:t>
            </a:r>
            <a:r>
              <a:rPr lang="en-US" altLang="ko-KR"/>
              <a:t> 2005 by Media Lab</a:t>
            </a:r>
            <a:endParaRPr lang="en-US" altLang="ko-KR" sz="140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</a:t>
            </a:r>
            <a:fld id="{370CEBFC-3944-4B47-AF0B-70BE7ECB9F3A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Copyleft  </a:t>
            </a:r>
            <a:r>
              <a:rPr lang="en-US" altLang="ko-KR">
                <a:sym typeface="Symbol" pitchFamily="18" charset="2"/>
              </a:rPr>
              <a:t></a:t>
            </a:r>
            <a:r>
              <a:rPr lang="en-US" altLang="ko-KR"/>
              <a:t> 2005 by Media Lab</a:t>
            </a:r>
            <a:endParaRPr lang="en-US" altLang="ko-KR" sz="14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</a:t>
            </a:r>
            <a:fld id="{EE9D38CA-456D-4D48-A9B7-1E2BE5A55672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Copyleft  </a:t>
            </a:r>
            <a:r>
              <a:rPr lang="en-US" altLang="ko-KR">
                <a:sym typeface="Symbol" pitchFamily="18" charset="2"/>
              </a:rPr>
              <a:t></a:t>
            </a:r>
            <a:r>
              <a:rPr lang="en-US" altLang="ko-KR"/>
              <a:t> 2005 by Media Lab</a:t>
            </a:r>
            <a:endParaRPr lang="en-US" altLang="ko-KR" sz="140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</a:t>
            </a:r>
            <a:fld id="{CA29A5DB-6548-442C-A329-E0D2578B5D93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Copyleft  </a:t>
            </a:r>
            <a:r>
              <a:rPr lang="en-US" altLang="ko-KR">
                <a:sym typeface="Symbol" pitchFamily="18" charset="2"/>
              </a:rPr>
              <a:t></a:t>
            </a:r>
            <a:r>
              <a:rPr lang="en-US" altLang="ko-KR"/>
              <a:t> 2005 by Media Lab</a:t>
            </a:r>
            <a:endParaRPr lang="en-US" altLang="ko-KR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</a:t>
            </a:r>
            <a:fld id="{E47FFA0A-E2CB-43FF-B40B-BC783F513C68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Copyleft  </a:t>
            </a:r>
            <a:r>
              <a:rPr lang="en-US" altLang="ko-KR">
                <a:sym typeface="Symbol" pitchFamily="18" charset="2"/>
              </a:rPr>
              <a:t></a:t>
            </a:r>
            <a:r>
              <a:rPr lang="en-US" altLang="ko-KR"/>
              <a:t> 2005 by Media Lab</a:t>
            </a:r>
            <a:endParaRPr lang="en-US" altLang="ko-KR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</a:t>
            </a:r>
            <a:fld id="{30D5B7B3-00DD-49CF-989F-F3CFEFB1F606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흰색 대리석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457200"/>
          </a:xfrm>
          <a:prstGeom prst="rect">
            <a:avLst/>
          </a:prstGeom>
          <a:blipFill dpi="0" rotWithShape="0">
            <a:blip r:embed="rId16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Display Technology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00" y="6219825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Copyleft  </a:t>
            </a:r>
            <a:r>
              <a:rPr lang="en-US" altLang="ko-KR">
                <a:sym typeface="Symbol" pitchFamily="18" charset="2"/>
              </a:rPr>
              <a:t></a:t>
            </a:r>
            <a:r>
              <a:rPr lang="en-US" altLang="ko-KR"/>
              <a:t> 2005 by Media Lab</a:t>
            </a:r>
            <a:endParaRPr lang="en-US" altLang="ko-KR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91450" y="6238875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altLang="ko-KR"/>
              <a:t> </a:t>
            </a:r>
            <a:fld id="{8262C7B3-F29C-453C-9B0D-C334B33530BC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‹#›</a:t>
            </a:fld>
            <a:endParaRPr lang="en-US" altLang="ko-KR" sz="140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6858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4" name="Picture 12" descr="korea9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668338" y="225425"/>
            <a:ext cx="246697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14"/>
          <p:cNvGraphicFramePr>
            <a:graphicFrameLocks noChangeAspect="1"/>
          </p:cNvGraphicFramePr>
          <p:nvPr/>
        </p:nvGraphicFramePr>
        <p:xfrm>
          <a:off x="6445250" y="0"/>
          <a:ext cx="2019300" cy="660400"/>
        </p:xfrm>
        <a:graphic>
          <a:graphicData uri="http://schemas.openxmlformats.org/presentationml/2006/ole">
            <p:oleObj spid="_x0000_s1026" name="Image" r:id="rId18" imgW="2019048" imgH="660317" progId="Photoshop.Image.8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9.bin"/><Relationship Id="rId12" Type="http://schemas.openxmlformats.org/officeDocument/2006/relationships/oleObject" Target="../embeddings/oleObject7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8.bin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7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3.bin"/><Relationship Id="rId12" Type="http://schemas.openxmlformats.org/officeDocument/2006/relationships/oleObject" Target="../embeddings/oleObject8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1.bin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92.bin"/><Relationship Id="rId4" Type="http://schemas.openxmlformats.org/officeDocument/2006/relationships/oleObject" Target="../embeddings/oleObject9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9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13" Type="http://schemas.openxmlformats.org/officeDocument/2006/relationships/oleObject" Target="../embeddings/oleObject106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100.bin"/><Relationship Id="rId12" Type="http://schemas.openxmlformats.org/officeDocument/2006/relationships/oleObject" Target="../embeddings/oleObject105.bin"/><Relationship Id="rId17" Type="http://schemas.openxmlformats.org/officeDocument/2006/relationships/oleObject" Target="../embeddings/oleObject110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09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9.bin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8.bin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2.bin"/><Relationship Id="rId14" Type="http://schemas.openxmlformats.org/officeDocument/2006/relationships/oleObject" Target="../embeddings/oleObject10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113.bin"/><Relationship Id="rId4" Type="http://schemas.openxmlformats.org/officeDocument/2006/relationships/oleObject" Target="../embeddings/oleObject11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7BD24597-FF0A-44AD-8637-1874DFAE5501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1</a:t>
            </a:fld>
            <a:endParaRPr lang="en-US" altLang="ko-KR" sz="1400"/>
          </a:p>
        </p:txBody>
      </p:sp>
      <p:sp>
        <p:nvSpPr>
          <p:cNvPr id="2050" name="Rectangle 2" descr="흰색 대리석"/>
          <p:cNvSpPr>
            <a:spLocks noGrp="1" noChangeArrowheads="1"/>
          </p:cNvSpPr>
          <p:nvPr>
            <p:ph type="title"/>
          </p:nvPr>
        </p:nvSpPr>
        <p:spPr>
          <a:xfrm>
            <a:off x="762000" y="1447800"/>
            <a:ext cx="76962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i="0" dirty="0" smtClean="0"/>
              <a:t>Ordinary Differential Equations</a:t>
            </a:r>
            <a:br>
              <a:rPr lang="en-US" altLang="ko-KR" i="0" dirty="0" smtClean="0"/>
            </a:br>
            <a:r>
              <a:rPr lang="en-US" altLang="ko-KR" i="0" dirty="0" smtClean="0"/>
              <a:t>Boundary Value Problems</a:t>
            </a:r>
            <a:br>
              <a:rPr lang="en-US" altLang="ko-KR" i="0" dirty="0" smtClean="0"/>
            </a:br>
            <a:r>
              <a:rPr lang="en-US" altLang="ko-KR" i="0" dirty="0" smtClean="0"/>
              <a:t/>
            </a:r>
            <a:br>
              <a:rPr lang="en-US" altLang="ko-KR" i="0" dirty="0" smtClean="0"/>
            </a:br>
            <a:r>
              <a:rPr lang="en-US" altLang="ko-KR" i="0" dirty="0" smtClean="0"/>
              <a:t>Dr. Rajib Mandal</a:t>
            </a:r>
            <a:br>
              <a:rPr lang="en-US" altLang="ko-KR" i="0" dirty="0" smtClean="0"/>
            </a:br>
            <a:r>
              <a:rPr lang="en-US" altLang="ko-KR" i="0" dirty="0" smtClean="0"/>
              <a:t>Department of Mathematics</a:t>
            </a:r>
            <a:br>
              <a:rPr lang="en-US" altLang="ko-KR" i="0" dirty="0" smtClean="0"/>
            </a:br>
            <a:r>
              <a:rPr lang="en-US" altLang="ko-KR" i="0" smtClean="0"/>
              <a:t>Raiganj University</a:t>
            </a:r>
            <a:endParaRPr lang="en-US" altLang="ko-KR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D1E0057D-20FD-4308-A671-E8B176C3830B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10</a:t>
            </a:fld>
            <a:endParaRPr lang="en-US" altLang="ko-KR" sz="1400"/>
          </a:p>
        </p:txBody>
      </p:sp>
      <p:sp>
        <p:nvSpPr>
          <p:cNvPr id="355330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14.2 Shooting Method for Solving NonLinear BVPs</a:t>
            </a:r>
          </a:p>
        </p:txBody>
      </p:sp>
      <p:sp>
        <p:nvSpPr>
          <p:cNvPr id="102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96213" cy="4495800"/>
          </a:xfrm>
        </p:spPr>
        <p:txBody>
          <a:bodyPr/>
          <a:lstStyle/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Nonlinear Shooting Using Newton’s Method</a:t>
            </a:r>
            <a:br>
              <a:rPr lang="en-US" altLang="ko-KR" sz="1800" smtClean="0">
                <a:latin typeface="Arial" charset="0"/>
              </a:rPr>
            </a:br>
            <a:r>
              <a:rPr lang="en-US" altLang="ko-KR" sz="1800" smtClean="0">
                <a:latin typeface="Arial" charset="0"/>
              </a:rPr>
              <a:t/>
            </a:r>
            <a:br>
              <a:rPr lang="en-US" altLang="ko-KR" sz="1800" smtClean="0">
                <a:latin typeface="Arial" charset="0"/>
              </a:rPr>
            </a:br>
            <a:r>
              <a:rPr lang="en-US" altLang="ko-KR" sz="1800" smtClean="0">
                <a:latin typeface="Arial" charset="0"/>
              </a:rPr>
              <a:t/>
            </a:r>
            <a:br>
              <a:rPr lang="en-US" altLang="ko-KR" sz="1800" smtClean="0">
                <a:latin typeface="Arial" charset="0"/>
              </a:rPr>
            </a:br>
            <a:r>
              <a:rPr lang="en-US" altLang="ko-KR" sz="1800" smtClean="0">
                <a:latin typeface="Arial" charset="0"/>
              </a:rPr>
              <a:t/>
            </a:r>
            <a:br>
              <a:rPr lang="en-US" altLang="ko-KR" sz="1800" smtClean="0">
                <a:latin typeface="Arial" charset="0"/>
              </a:rPr>
            </a:br>
            <a:r>
              <a:rPr lang="en-US" altLang="ko-KR" sz="1800" smtClean="0">
                <a:latin typeface="Arial" charset="0"/>
              </a:rPr>
              <a:t>  begin by solving the initial-value problem</a:t>
            </a:r>
            <a:br>
              <a:rPr lang="en-US" altLang="ko-KR" sz="1800" smtClean="0">
                <a:latin typeface="Arial" charset="0"/>
              </a:rPr>
            </a:br>
            <a:r>
              <a:rPr lang="en-US" altLang="ko-KR" sz="1800" smtClean="0">
                <a:latin typeface="Arial" charset="0"/>
              </a:rPr>
              <a:t/>
            </a:r>
            <a:br>
              <a:rPr lang="en-US" altLang="ko-KR" sz="1800" smtClean="0">
                <a:latin typeface="Arial" charset="0"/>
              </a:rPr>
            </a:br>
            <a:r>
              <a:rPr lang="en-US" altLang="ko-KR" sz="1800" smtClean="0">
                <a:latin typeface="Arial" charset="0"/>
              </a:rPr>
              <a:t/>
            </a:r>
            <a:br>
              <a:rPr lang="en-US" altLang="ko-KR" sz="1800" smtClean="0">
                <a:latin typeface="Arial" charset="0"/>
              </a:rPr>
            </a:br>
            <a:r>
              <a:rPr lang="en-US" altLang="ko-KR" sz="1800" smtClean="0">
                <a:latin typeface="Arial" charset="0"/>
              </a:rPr>
              <a:t/>
            </a:r>
            <a:br>
              <a:rPr lang="en-US" altLang="ko-KR" sz="1800" smtClean="0">
                <a:latin typeface="Arial" charset="0"/>
              </a:rPr>
            </a:br>
            <a:r>
              <a:rPr lang="en-US" altLang="ko-KR" sz="1800" smtClean="0">
                <a:latin typeface="Arial" charset="0"/>
              </a:rPr>
              <a:t/>
            </a:r>
            <a:br>
              <a:rPr lang="en-US" altLang="ko-KR" sz="1800" smtClean="0">
                <a:latin typeface="Arial" charset="0"/>
              </a:rPr>
            </a:br>
            <a:r>
              <a:rPr lang="en-US" altLang="ko-KR" sz="1800" smtClean="0">
                <a:latin typeface="Arial" charset="0"/>
              </a:rPr>
              <a:t>  Check for convergence: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     if |m| &lt; tol, stop;</a:t>
            </a: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     Otherwise, update t:</a:t>
            </a: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		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252538" y="1998663"/>
          <a:ext cx="1612900" cy="331787"/>
        </p:xfrm>
        <a:graphic>
          <a:graphicData uri="http://schemas.openxmlformats.org/presentationml/2006/ole">
            <p:oleObj spid="_x0000_s10242" name="Equation" r:id="rId3" imgW="990360" imgH="203040" progId="Equation.3">
              <p:embed/>
            </p:oleObj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3171825" y="1982788"/>
          <a:ext cx="1073150" cy="373062"/>
        </p:xfrm>
        <a:graphic>
          <a:graphicData uri="http://schemas.openxmlformats.org/presentationml/2006/ole">
            <p:oleObj spid="_x0000_s10243" name="Equation" r:id="rId4" imgW="660240" imgH="228600" progId="Equation.3">
              <p:embed/>
            </p:oleObj>
          </a:graphicData>
        </a:graphic>
      </p:graphicFrame>
      <p:graphicFrame>
        <p:nvGraphicFramePr>
          <p:cNvPr id="10244" name="Object 6"/>
          <p:cNvGraphicFramePr>
            <a:graphicFrameLocks noChangeAspect="1"/>
          </p:cNvGraphicFramePr>
          <p:nvPr/>
        </p:nvGraphicFramePr>
        <p:xfrm>
          <a:off x="4330700" y="1982788"/>
          <a:ext cx="1033463" cy="373062"/>
        </p:xfrm>
        <a:graphic>
          <a:graphicData uri="http://schemas.openxmlformats.org/presentationml/2006/ole">
            <p:oleObj spid="_x0000_s10244" name="Equation" r:id="rId5" imgW="634680" imgH="228600" progId="Equation.3">
              <p:embed/>
            </p:oleObj>
          </a:graphicData>
        </a:graphic>
      </p:graphicFrame>
      <p:graphicFrame>
        <p:nvGraphicFramePr>
          <p:cNvPr id="10245" name="Object 7"/>
          <p:cNvGraphicFramePr>
            <a:graphicFrameLocks noChangeAspect="1"/>
          </p:cNvGraphicFramePr>
          <p:nvPr/>
        </p:nvGraphicFramePr>
        <p:xfrm>
          <a:off x="1220788" y="3163888"/>
          <a:ext cx="3060700" cy="704850"/>
        </p:xfrm>
        <a:graphic>
          <a:graphicData uri="http://schemas.openxmlformats.org/presentationml/2006/ole">
            <p:oleObj spid="_x0000_s10245" name="Equation" r:id="rId6" imgW="1879560" imgH="431640" progId="Equation.3">
              <p:embed/>
            </p:oleObj>
          </a:graphicData>
        </a:graphic>
      </p:graphicFrame>
      <p:graphicFrame>
        <p:nvGraphicFramePr>
          <p:cNvPr id="10246" name="Object 8"/>
          <p:cNvGraphicFramePr>
            <a:graphicFrameLocks noChangeAspect="1"/>
          </p:cNvGraphicFramePr>
          <p:nvPr/>
        </p:nvGraphicFramePr>
        <p:xfrm>
          <a:off x="4584700" y="3127375"/>
          <a:ext cx="1052513" cy="746125"/>
        </p:xfrm>
        <a:graphic>
          <a:graphicData uri="http://schemas.openxmlformats.org/presentationml/2006/ole">
            <p:oleObj spid="_x0000_s10246" name="Equation" r:id="rId7" imgW="647640" imgH="457200" progId="Equation.3">
              <p:embed/>
            </p:oleObj>
          </a:graphicData>
        </a:graphic>
      </p:graphicFrame>
      <p:graphicFrame>
        <p:nvGraphicFramePr>
          <p:cNvPr id="10247" name="Object 9"/>
          <p:cNvGraphicFramePr>
            <a:graphicFrameLocks noChangeAspect="1"/>
          </p:cNvGraphicFramePr>
          <p:nvPr/>
        </p:nvGraphicFramePr>
        <p:xfrm>
          <a:off x="6135688" y="3128963"/>
          <a:ext cx="990600" cy="746125"/>
        </p:xfrm>
        <a:graphic>
          <a:graphicData uri="http://schemas.openxmlformats.org/presentationml/2006/ole">
            <p:oleObj spid="_x0000_s10247" name="Equation" r:id="rId8" imgW="609480" imgH="457200" progId="Equation.3">
              <p:embed/>
            </p:oleObj>
          </a:graphicData>
        </a:graphic>
      </p:graphicFrame>
      <p:graphicFrame>
        <p:nvGraphicFramePr>
          <p:cNvPr id="10248" name="Object 10"/>
          <p:cNvGraphicFramePr>
            <a:graphicFrameLocks noChangeAspect="1"/>
          </p:cNvGraphicFramePr>
          <p:nvPr/>
        </p:nvGraphicFramePr>
        <p:xfrm>
          <a:off x="1165225" y="4402138"/>
          <a:ext cx="1716088" cy="373062"/>
        </p:xfrm>
        <a:graphic>
          <a:graphicData uri="http://schemas.openxmlformats.org/presentationml/2006/ole">
            <p:oleObj spid="_x0000_s10248" name="Equation" r:id="rId9" imgW="1054080" imgH="228600" progId="Equation.3">
              <p:embed/>
            </p:oleObj>
          </a:graphicData>
        </a:graphic>
      </p:graphicFrame>
      <p:graphicFrame>
        <p:nvGraphicFramePr>
          <p:cNvPr id="10249" name="Object 11"/>
          <p:cNvGraphicFramePr>
            <a:graphicFrameLocks noChangeAspect="1"/>
          </p:cNvGraphicFramePr>
          <p:nvPr/>
        </p:nvGraphicFramePr>
        <p:xfrm>
          <a:off x="3836988" y="5353050"/>
          <a:ext cx="2089150" cy="373063"/>
        </p:xfrm>
        <a:graphic>
          <a:graphicData uri="http://schemas.openxmlformats.org/presentationml/2006/ole">
            <p:oleObj spid="_x0000_s10249" name="Equation" r:id="rId10" imgW="1282680" imgH="2286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22629913-3BEB-497F-9207-5C1AFBB6C549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11</a:t>
            </a:fld>
            <a:endParaRPr lang="en-US" altLang="ko-KR" sz="1400"/>
          </a:p>
        </p:txBody>
      </p:sp>
      <p:sp>
        <p:nvSpPr>
          <p:cNvPr id="359426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14.2 Shooting Method for Solving NonLinear BVPs</a:t>
            </a:r>
          </a:p>
        </p:txBody>
      </p:sp>
      <p:sp>
        <p:nvSpPr>
          <p:cNvPr id="112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96213" cy="4495800"/>
          </a:xfrm>
        </p:spPr>
        <p:txBody>
          <a:bodyPr/>
          <a:lstStyle/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EX 14.8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 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293813" y="1952625"/>
          <a:ext cx="1417637" cy="788988"/>
        </p:xfrm>
        <a:graphic>
          <a:graphicData uri="http://schemas.openxmlformats.org/presentationml/2006/ole">
            <p:oleObj spid="_x0000_s11266" name="Equation" r:id="rId3" imgW="799920" imgH="444240" progId="Equation.3">
              <p:embed/>
            </p:oleObj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4368800" y="2254250"/>
          <a:ext cx="1006475" cy="366713"/>
        </p:xfrm>
        <a:graphic>
          <a:graphicData uri="http://schemas.openxmlformats.org/presentationml/2006/ole">
            <p:oleObj spid="_x0000_s11267" name="Equation" r:id="rId4" imgW="558720" imgH="203040" progId="Equation.3">
              <p:embed/>
            </p:oleObj>
          </a:graphicData>
        </a:graphic>
      </p:graphicFrame>
      <p:graphicFrame>
        <p:nvGraphicFramePr>
          <p:cNvPr id="11268" name="Object 7"/>
          <p:cNvGraphicFramePr>
            <a:graphicFrameLocks noChangeAspect="1"/>
          </p:cNvGraphicFramePr>
          <p:nvPr/>
        </p:nvGraphicFramePr>
        <p:xfrm>
          <a:off x="3136900" y="2262188"/>
          <a:ext cx="982663" cy="366712"/>
        </p:xfrm>
        <a:graphic>
          <a:graphicData uri="http://schemas.openxmlformats.org/presentationml/2006/ole">
            <p:oleObj spid="_x0000_s11268" name="Equation" r:id="rId5" imgW="545760" imgH="203040" progId="Equation.3">
              <p:embed/>
            </p:oleObj>
          </a:graphicData>
        </a:graphic>
      </p:graphicFrame>
      <p:graphicFrame>
        <p:nvGraphicFramePr>
          <p:cNvPr id="11269" name="Object 8"/>
          <p:cNvGraphicFramePr>
            <a:graphicFrameLocks noChangeAspect="1"/>
          </p:cNvGraphicFramePr>
          <p:nvPr/>
        </p:nvGraphicFramePr>
        <p:xfrm>
          <a:off x="1047750" y="3313113"/>
          <a:ext cx="1646238" cy="412750"/>
        </p:xfrm>
        <a:graphic>
          <a:graphicData uri="http://schemas.openxmlformats.org/presentationml/2006/ole">
            <p:oleObj spid="_x0000_s11269" name="Equation" r:id="rId6" imgW="914400" imgH="228600" progId="Equation.3">
              <p:embed/>
            </p:oleObj>
          </a:graphicData>
        </a:graphic>
      </p:graphicFrame>
      <p:graphicFrame>
        <p:nvGraphicFramePr>
          <p:cNvPr id="11270" name="Object 9"/>
          <p:cNvGraphicFramePr>
            <a:graphicFrameLocks noChangeAspect="1"/>
          </p:cNvGraphicFramePr>
          <p:nvPr/>
        </p:nvGraphicFramePr>
        <p:xfrm>
          <a:off x="3438525" y="3344863"/>
          <a:ext cx="982663" cy="368300"/>
        </p:xfrm>
        <a:graphic>
          <a:graphicData uri="http://schemas.openxmlformats.org/presentationml/2006/ole">
            <p:oleObj spid="_x0000_s11270" name="Equation" r:id="rId7" imgW="545760" imgH="203040" progId="Equation.3">
              <p:embed/>
            </p:oleObj>
          </a:graphicData>
        </a:graphic>
      </p:graphicFrame>
      <p:graphicFrame>
        <p:nvGraphicFramePr>
          <p:cNvPr id="11271" name="Object 10"/>
          <p:cNvGraphicFramePr>
            <a:graphicFrameLocks noChangeAspect="1"/>
          </p:cNvGraphicFramePr>
          <p:nvPr/>
        </p:nvGraphicFramePr>
        <p:xfrm>
          <a:off x="5473700" y="3340100"/>
          <a:ext cx="1120775" cy="412750"/>
        </p:xfrm>
        <a:graphic>
          <a:graphicData uri="http://schemas.openxmlformats.org/presentationml/2006/ole">
            <p:oleObj spid="_x0000_s11271" name="Equation" r:id="rId8" imgW="622080" imgH="228600" progId="Equation.3">
              <p:embed/>
            </p:oleObj>
          </a:graphicData>
        </a:graphic>
      </p:graphicFrame>
      <p:graphicFrame>
        <p:nvGraphicFramePr>
          <p:cNvPr id="11272" name="Object 11"/>
          <p:cNvGraphicFramePr>
            <a:graphicFrameLocks noChangeAspect="1"/>
          </p:cNvGraphicFramePr>
          <p:nvPr/>
        </p:nvGraphicFramePr>
        <p:xfrm>
          <a:off x="1295400" y="3822700"/>
          <a:ext cx="3017838" cy="871538"/>
        </p:xfrm>
        <a:graphic>
          <a:graphicData uri="http://schemas.openxmlformats.org/presentationml/2006/ole">
            <p:oleObj spid="_x0000_s11272" name="Equation" r:id="rId9" imgW="1676160" imgH="482400" progId="Equation.3">
              <p:embed/>
            </p:oleObj>
          </a:graphicData>
        </a:graphic>
      </p:graphicFrame>
      <p:graphicFrame>
        <p:nvGraphicFramePr>
          <p:cNvPr id="11273" name="Object 12"/>
          <p:cNvGraphicFramePr>
            <a:graphicFrameLocks noChangeAspect="1"/>
          </p:cNvGraphicFramePr>
          <p:nvPr/>
        </p:nvGraphicFramePr>
        <p:xfrm>
          <a:off x="1038225" y="4919663"/>
          <a:ext cx="2857500" cy="412750"/>
        </p:xfrm>
        <a:graphic>
          <a:graphicData uri="http://schemas.openxmlformats.org/presentationml/2006/ole">
            <p:oleObj spid="_x0000_s11273" name="Equation" r:id="rId10" imgW="1587240" imgH="228600" progId="Equation.3">
              <p:embed/>
            </p:oleObj>
          </a:graphicData>
        </a:graphic>
      </p:graphicFrame>
      <p:graphicFrame>
        <p:nvGraphicFramePr>
          <p:cNvPr id="11274" name="Object 13"/>
          <p:cNvGraphicFramePr>
            <a:graphicFrameLocks noChangeAspect="1"/>
          </p:cNvGraphicFramePr>
          <p:nvPr/>
        </p:nvGraphicFramePr>
        <p:xfrm>
          <a:off x="4252913" y="4933950"/>
          <a:ext cx="1006475" cy="368300"/>
        </p:xfrm>
        <a:graphic>
          <a:graphicData uri="http://schemas.openxmlformats.org/presentationml/2006/ole">
            <p:oleObj spid="_x0000_s11274" name="Equation" r:id="rId11" imgW="558720" imgH="203040" progId="Equation.3">
              <p:embed/>
            </p:oleObj>
          </a:graphicData>
        </a:graphic>
      </p:graphicFrame>
      <p:graphicFrame>
        <p:nvGraphicFramePr>
          <p:cNvPr id="11275" name="Object 14"/>
          <p:cNvGraphicFramePr>
            <a:graphicFrameLocks noChangeAspect="1"/>
          </p:cNvGraphicFramePr>
          <p:nvPr/>
        </p:nvGraphicFramePr>
        <p:xfrm>
          <a:off x="5954713" y="4960938"/>
          <a:ext cx="1028700" cy="368300"/>
        </p:xfrm>
        <a:graphic>
          <a:graphicData uri="http://schemas.openxmlformats.org/presentationml/2006/ole">
            <p:oleObj spid="_x0000_s11275" name="Equation" r:id="rId12" imgW="571320" imgH="20304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9DE93458-E239-4418-9BE4-1BA878E21E55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12</a:t>
            </a:fld>
            <a:endParaRPr lang="en-US" altLang="ko-KR" sz="1400"/>
          </a:p>
        </p:txBody>
      </p:sp>
      <p:sp>
        <p:nvSpPr>
          <p:cNvPr id="339970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14.3 Finite Difference Method for Solving Linear BVPs</a:t>
            </a:r>
          </a:p>
        </p:txBody>
      </p:sp>
      <p:sp>
        <p:nvSpPr>
          <p:cNvPr id="122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96213" cy="4495800"/>
          </a:xfrm>
        </p:spPr>
        <p:txBody>
          <a:bodyPr/>
          <a:lstStyle/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Replace the derivatives in the differential equation by finite-difference approximations (discussed in Chapter 11).</a:t>
            </a:r>
          </a:p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We now consider the general linear two-point boundary-value problem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with boundary conditions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To solve this problem using finite-differences, we divide the interval [</a:t>
            </a:r>
            <a:r>
              <a:rPr lang="en-US" altLang="ko-KR" sz="1800" i="1" smtClean="0">
                <a:latin typeface="Arial" charset="0"/>
              </a:rPr>
              <a:t>a, b</a:t>
            </a:r>
            <a:r>
              <a:rPr lang="en-US" altLang="ko-KR" sz="1800" smtClean="0">
                <a:latin typeface="Arial" charset="0"/>
              </a:rPr>
              <a:t>] into </a:t>
            </a:r>
            <a:r>
              <a:rPr lang="en-US" altLang="ko-KR" sz="1800" i="1" smtClean="0">
                <a:latin typeface="Arial" charset="0"/>
              </a:rPr>
              <a:t>n</a:t>
            </a:r>
            <a:r>
              <a:rPr lang="en-US" altLang="ko-KR" sz="1800" smtClean="0">
                <a:latin typeface="Arial" charset="0"/>
              </a:rPr>
              <a:t> subintervals, so that </a:t>
            </a:r>
            <a:r>
              <a:rPr lang="en-US" altLang="ko-KR" sz="1800" i="1" smtClean="0">
                <a:latin typeface="Arial" charset="0"/>
              </a:rPr>
              <a:t>h=(b-a)/n</a:t>
            </a:r>
            <a:r>
              <a:rPr lang="en-US" altLang="ko-KR" sz="1800" smtClean="0">
                <a:latin typeface="Arial" charset="0"/>
              </a:rPr>
              <a:t>. To approximate the function </a:t>
            </a:r>
            <a:r>
              <a:rPr lang="en-US" altLang="ko-KR" sz="1800" i="1" smtClean="0">
                <a:latin typeface="Arial" charset="0"/>
              </a:rPr>
              <a:t>y(x)</a:t>
            </a:r>
            <a:r>
              <a:rPr lang="en-US" altLang="ko-KR" sz="1800" smtClean="0">
                <a:latin typeface="Arial" charset="0"/>
              </a:rPr>
              <a:t> at the points                                                we use the central difference formulas from Chapter 11: 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768600" y="2636838"/>
          <a:ext cx="3605213" cy="323850"/>
        </p:xfrm>
        <a:graphic>
          <a:graphicData uri="http://schemas.openxmlformats.org/presentationml/2006/ole">
            <p:oleObj spid="_x0000_s12290" name="Equation" r:id="rId3" imgW="2260440" imgH="203040" progId="Equation.3">
              <p:embed/>
            </p:oleObj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686175" y="3603625"/>
          <a:ext cx="1771650" cy="301625"/>
        </p:xfrm>
        <a:graphic>
          <a:graphicData uri="http://schemas.openxmlformats.org/presentationml/2006/ole">
            <p:oleObj spid="_x0000_s12291" name="Equation" r:id="rId4" imgW="1193760" imgH="203040" progId="Equation.3">
              <p:embed/>
            </p:oleObj>
          </a:graphicData>
        </a:graphic>
      </p:graphicFrame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1901825" y="4697413"/>
          <a:ext cx="2808288" cy="339725"/>
        </p:xfrm>
        <a:graphic>
          <a:graphicData uri="http://schemas.openxmlformats.org/presentationml/2006/ole">
            <p:oleObj spid="_x0000_s12292" name="Equation" r:id="rId5" imgW="1892160" imgH="228600" progId="Equation.3">
              <p:embed/>
            </p:oleObj>
          </a:graphicData>
        </a:graphic>
      </p:graphicFrame>
      <p:graphicFrame>
        <p:nvGraphicFramePr>
          <p:cNvPr id="12293" name="Object 7"/>
          <p:cNvGraphicFramePr>
            <a:graphicFrameLocks noChangeAspect="1"/>
          </p:cNvGraphicFramePr>
          <p:nvPr/>
        </p:nvGraphicFramePr>
        <p:xfrm>
          <a:off x="2454275" y="5335588"/>
          <a:ext cx="4233863" cy="627062"/>
        </p:xfrm>
        <a:graphic>
          <a:graphicData uri="http://schemas.openxmlformats.org/presentationml/2006/ole">
            <p:oleObj spid="_x0000_s12293" name="Equation" r:id="rId6" imgW="2654280" imgH="39348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9C2142E5-84F6-49F0-82E9-78234D3EB968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13</a:t>
            </a:fld>
            <a:endParaRPr lang="en-US" altLang="ko-KR" sz="1400"/>
          </a:p>
        </p:txBody>
      </p:sp>
      <p:sp>
        <p:nvSpPr>
          <p:cNvPr id="315394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Finite Difference Method for Solving Linear BVPs</a:t>
            </a:r>
          </a:p>
        </p:txBody>
      </p:sp>
      <p:sp>
        <p:nvSpPr>
          <p:cNvPr id="133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86688" cy="4495800"/>
          </a:xfrm>
        </p:spPr>
        <p:txBody>
          <a:bodyPr/>
          <a:lstStyle/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Substituting these expressions into the BVP and writing          as                        </a:t>
            </a:r>
            <a:r>
              <a:rPr lang="en-US" altLang="ko-KR" sz="2000" smtClean="0">
                <a:solidFill>
                  <a:schemeClr val="bg1"/>
                </a:solidFill>
                <a:latin typeface="Arial" charset="0"/>
              </a:rPr>
              <a:t>____     </a:t>
            </a:r>
            <a:r>
              <a:rPr lang="en-US" altLang="ko-KR" sz="2000" smtClean="0">
                <a:latin typeface="Arial" charset="0"/>
              </a:rPr>
              <a:t> as      and         as    gives</a:t>
            </a: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Further algebraic simplification leads to a tridiagonal system for the unknowns                   viz.</a:t>
            </a: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where                     and                     .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7316788" y="1581150"/>
          <a:ext cx="544512" cy="338138"/>
        </p:xfrm>
        <a:graphic>
          <a:graphicData uri="http://schemas.openxmlformats.org/presentationml/2006/ole">
            <p:oleObj spid="_x0000_s13314" name="Equation" r:id="rId3" imgW="368280" imgH="228600" progId="Equation.3">
              <p:embed/>
            </p:oleObj>
          </a:graphicData>
        </a:graphic>
      </p:graphicFrame>
      <p:graphicFrame>
        <p:nvGraphicFramePr>
          <p:cNvPr id="13315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828675" y="1878013"/>
          <a:ext cx="827088" cy="346075"/>
        </p:xfrm>
        <a:graphic>
          <a:graphicData uri="http://schemas.openxmlformats.org/presentationml/2006/ole">
            <p:oleObj spid="_x0000_s13315" name="Equation" r:id="rId4" imgW="545760" imgH="228600" progId="Equation.3">
              <p:embed/>
            </p:oleObj>
          </a:graphicData>
        </a:graphic>
      </p:graphicFrame>
      <p:graphicFrame>
        <p:nvGraphicFramePr>
          <p:cNvPr id="13316" name="Object 8"/>
          <p:cNvGraphicFramePr>
            <a:graphicFrameLocks noChangeAspect="1"/>
          </p:cNvGraphicFramePr>
          <p:nvPr/>
        </p:nvGraphicFramePr>
        <p:xfrm>
          <a:off x="2112963" y="1871663"/>
          <a:ext cx="307975" cy="346075"/>
        </p:xfrm>
        <a:graphic>
          <a:graphicData uri="http://schemas.openxmlformats.org/presentationml/2006/ole">
            <p:oleObj spid="_x0000_s13316" name="Equation" r:id="rId5" imgW="203040" imgH="228600" progId="Equation.3">
              <p:embed/>
            </p:oleObj>
          </a:graphicData>
        </a:graphic>
      </p:graphicFrame>
      <p:graphicFrame>
        <p:nvGraphicFramePr>
          <p:cNvPr id="13317" name="Object 9"/>
          <p:cNvGraphicFramePr>
            <a:graphicFrameLocks noChangeAspect="1"/>
          </p:cNvGraphicFramePr>
          <p:nvPr/>
        </p:nvGraphicFramePr>
        <p:xfrm>
          <a:off x="2930525" y="1868488"/>
          <a:ext cx="519113" cy="346075"/>
        </p:xfrm>
        <a:graphic>
          <a:graphicData uri="http://schemas.openxmlformats.org/presentationml/2006/ole">
            <p:oleObj spid="_x0000_s13317" name="Equation" r:id="rId6" imgW="342720" imgH="228600" progId="Equation.3">
              <p:embed/>
            </p:oleObj>
          </a:graphicData>
        </a:graphic>
      </p:graphicFrame>
      <p:graphicFrame>
        <p:nvGraphicFramePr>
          <p:cNvPr id="13318" name="Object 10"/>
          <p:cNvGraphicFramePr>
            <a:graphicFrameLocks noChangeAspect="1"/>
          </p:cNvGraphicFramePr>
          <p:nvPr/>
        </p:nvGraphicFramePr>
        <p:xfrm>
          <a:off x="3838575" y="1879600"/>
          <a:ext cx="192088" cy="346075"/>
        </p:xfrm>
        <a:graphic>
          <a:graphicData uri="http://schemas.openxmlformats.org/presentationml/2006/ole">
            <p:oleObj spid="_x0000_s13318" name="Equation" r:id="rId7" imgW="126720" imgH="228600" progId="Equation.3">
              <p:embed/>
            </p:oleObj>
          </a:graphicData>
        </a:graphic>
      </p:graphicFrame>
      <p:graphicFrame>
        <p:nvGraphicFramePr>
          <p:cNvPr id="13319" name="Object 11"/>
          <p:cNvGraphicFramePr>
            <a:graphicFrameLocks noChangeAspect="1"/>
          </p:cNvGraphicFramePr>
          <p:nvPr/>
        </p:nvGraphicFramePr>
        <p:xfrm>
          <a:off x="2305050" y="2206625"/>
          <a:ext cx="4533900" cy="725488"/>
        </p:xfrm>
        <a:graphic>
          <a:graphicData uri="http://schemas.openxmlformats.org/presentationml/2006/ole">
            <p:oleObj spid="_x0000_s13319" name="Equation" r:id="rId8" imgW="2463480" imgH="393480" progId="Equation.3">
              <p:embed/>
            </p:oleObj>
          </a:graphicData>
        </a:graphic>
      </p:graphicFrame>
      <p:graphicFrame>
        <p:nvGraphicFramePr>
          <p:cNvPr id="13320" name="Object 12"/>
          <p:cNvGraphicFramePr>
            <a:graphicFrameLocks noChangeAspect="1"/>
          </p:cNvGraphicFramePr>
          <p:nvPr/>
        </p:nvGraphicFramePr>
        <p:xfrm>
          <a:off x="2416175" y="3214688"/>
          <a:ext cx="1284288" cy="420687"/>
        </p:xfrm>
        <a:graphic>
          <a:graphicData uri="http://schemas.openxmlformats.org/presentationml/2006/ole">
            <p:oleObj spid="_x0000_s13320" name="Equation" r:id="rId9" imgW="698400" imgH="228600" progId="Equation.3">
              <p:embed/>
            </p:oleObj>
          </a:graphicData>
        </a:graphic>
      </p:graphicFrame>
      <p:graphicFrame>
        <p:nvGraphicFramePr>
          <p:cNvPr id="13321" name="Object 13"/>
          <p:cNvGraphicFramePr>
            <a:graphicFrameLocks noChangeAspect="1"/>
          </p:cNvGraphicFramePr>
          <p:nvPr/>
        </p:nvGraphicFramePr>
        <p:xfrm>
          <a:off x="1031875" y="3687763"/>
          <a:ext cx="7080250" cy="795337"/>
        </p:xfrm>
        <a:graphic>
          <a:graphicData uri="http://schemas.openxmlformats.org/presentationml/2006/ole">
            <p:oleObj spid="_x0000_s13321" name="Equation" r:id="rId10" imgW="3848040" imgH="431640" progId="Equation.3">
              <p:embed/>
            </p:oleObj>
          </a:graphicData>
        </a:graphic>
      </p:graphicFrame>
      <p:graphicFrame>
        <p:nvGraphicFramePr>
          <p:cNvPr id="13322" name="Object 14"/>
          <p:cNvGraphicFramePr>
            <a:graphicFrameLocks noChangeAspect="1"/>
          </p:cNvGraphicFramePr>
          <p:nvPr/>
        </p:nvGraphicFramePr>
        <p:xfrm>
          <a:off x="1765300" y="4738688"/>
          <a:ext cx="1327150" cy="346075"/>
        </p:xfrm>
        <a:graphic>
          <a:graphicData uri="http://schemas.openxmlformats.org/presentationml/2006/ole">
            <p:oleObj spid="_x0000_s13322" name="Equation" r:id="rId11" imgW="876240" imgH="228600" progId="Equation.3">
              <p:embed/>
            </p:oleObj>
          </a:graphicData>
        </a:graphic>
      </p:graphicFrame>
      <p:graphicFrame>
        <p:nvGraphicFramePr>
          <p:cNvPr id="13323" name="Object 16"/>
          <p:cNvGraphicFramePr>
            <a:graphicFrameLocks noChangeAspect="1"/>
          </p:cNvGraphicFramePr>
          <p:nvPr/>
        </p:nvGraphicFramePr>
        <p:xfrm>
          <a:off x="3689350" y="4733925"/>
          <a:ext cx="1327150" cy="346075"/>
        </p:xfrm>
        <a:graphic>
          <a:graphicData uri="http://schemas.openxmlformats.org/presentationml/2006/ole">
            <p:oleObj spid="_x0000_s13323" name="Equation" r:id="rId12" imgW="876240" imgH="2286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35A7E329-4317-415E-B6D0-9C86E43DD8E0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14</a:t>
            </a:fld>
            <a:endParaRPr lang="en-US" altLang="ko-KR" sz="1400"/>
          </a:p>
        </p:txBody>
      </p:sp>
      <p:sp>
        <p:nvSpPr>
          <p:cNvPr id="318466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Finite Difference Method for Solving Linear BVPs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75575" cy="4495800"/>
          </a:xfrm>
        </p:spPr>
        <p:txBody>
          <a:bodyPr/>
          <a:lstStyle/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Expanding this expression into the full system gives</a:t>
            </a: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95325" y="2224088"/>
          <a:ext cx="7726363" cy="3028950"/>
        </p:xfrm>
        <a:graphic>
          <a:graphicData uri="http://schemas.openxmlformats.org/presentationml/2006/ole">
            <p:oleObj spid="_x0000_s14338" name="Equation" r:id="rId3" imgW="6858000" imgH="269208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CEED423B-ADBE-4822-A138-12B1643EFF3E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15</a:t>
            </a:fld>
            <a:endParaRPr lang="en-US" altLang="ko-KR" sz="1400"/>
          </a:p>
        </p:txBody>
      </p:sp>
      <p:sp>
        <p:nvSpPr>
          <p:cNvPr id="320514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Example 14.9  A Finite-Difference Problem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808913" cy="4495800"/>
          </a:xfrm>
        </p:spPr>
        <p:txBody>
          <a:bodyPr/>
          <a:lstStyle/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</a:t>
            </a:r>
            <a:r>
              <a:rPr lang="en-US" altLang="ko-KR" sz="2000" smtClean="0">
                <a:latin typeface="Arial" charset="0"/>
              </a:rPr>
              <a:t>Use the finite-difference method to solve the problem</a:t>
            </a: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with y(0)=y(4)=0 and n=4 subintervals.</a:t>
            </a:r>
          </a:p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Using the central difference formula for the second derivative, we find that the differential equation becomes the system.</a:t>
            </a:r>
            <a:br>
              <a:rPr lang="en-US" altLang="ko-KR" sz="2000" smtClean="0">
                <a:latin typeface="Arial" charset="0"/>
              </a:rPr>
            </a:br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For this example, h = 1 ,i =1, y = 0, and i = 3, y = 0. Substituting this values, we obtain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778125" y="1890713"/>
          <a:ext cx="3587750" cy="390525"/>
        </p:xfrm>
        <a:graphic>
          <a:graphicData uri="http://schemas.openxmlformats.org/presentationml/2006/ole">
            <p:oleObj spid="_x0000_s15362" name="Equation" r:id="rId3" imgW="1866600" imgH="203040" progId="Equation.3">
              <p:embed/>
            </p:oleObj>
          </a:graphicData>
        </a:graphic>
      </p:graphicFrame>
      <p:graphicFrame>
        <p:nvGraphicFramePr>
          <p:cNvPr id="15363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700213" y="3284538"/>
          <a:ext cx="5721350" cy="698500"/>
        </p:xfrm>
        <a:graphic>
          <a:graphicData uri="http://schemas.openxmlformats.org/presentationml/2006/ole">
            <p:oleObj spid="_x0000_s15363" name="Equation" r:id="rId4" imgW="3225600" imgH="393480" progId="Equation.3">
              <p:embed/>
            </p:oleObj>
          </a:graphicData>
        </a:graphic>
      </p:graphicFrame>
      <p:graphicFrame>
        <p:nvGraphicFramePr>
          <p:cNvPr id="15364" name="Object 8"/>
          <p:cNvGraphicFramePr>
            <a:graphicFrameLocks noChangeAspect="1"/>
          </p:cNvGraphicFramePr>
          <p:nvPr/>
        </p:nvGraphicFramePr>
        <p:xfrm>
          <a:off x="3017838" y="4695825"/>
          <a:ext cx="3108325" cy="1217613"/>
        </p:xfrm>
        <a:graphic>
          <a:graphicData uri="http://schemas.openxmlformats.org/presentationml/2006/ole">
            <p:oleObj spid="_x0000_s15364" name="Equation" r:id="rId5" imgW="1752480" imgH="6858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80956B13-99BC-4620-9BA2-B99853148001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16</a:t>
            </a:fld>
            <a:endParaRPr lang="en-US" altLang="ko-KR" sz="1400"/>
          </a:p>
        </p:txBody>
      </p:sp>
      <p:sp>
        <p:nvSpPr>
          <p:cNvPr id="323586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Example 14.9  A Finite-Difference Problem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86688" cy="4495800"/>
          </a:xfrm>
        </p:spPr>
        <p:txBody>
          <a:bodyPr/>
          <a:lstStyle/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</a:t>
            </a:r>
            <a:r>
              <a:rPr lang="en-US" altLang="ko-KR" sz="2000" smtClean="0">
                <a:latin typeface="Arial" charset="0"/>
              </a:rPr>
              <a:t>Combining like terms and simplifying gives</a:t>
            </a: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Solving, we find that y_1=13/7, y_2 = 18/7, and y_3 = 13/7.</a:t>
            </a:r>
          </a:p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We note for comparison that the exact solution of this problem is</a:t>
            </a: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060700" y="1884363"/>
          <a:ext cx="3021013" cy="1455737"/>
        </p:xfrm>
        <a:graphic>
          <a:graphicData uri="http://schemas.openxmlformats.org/presentationml/2006/ole">
            <p:oleObj spid="_x0000_s16386" name="Equation" r:id="rId3" imgW="1422360" imgH="685800" progId="Equation.3">
              <p:embed/>
            </p:oleObj>
          </a:graphicData>
        </a:graphic>
      </p:graphicFrame>
      <p:graphicFrame>
        <p:nvGraphicFramePr>
          <p:cNvPr id="16387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636713" y="4191000"/>
          <a:ext cx="5876925" cy="911225"/>
        </p:xfrm>
        <a:graphic>
          <a:graphicData uri="http://schemas.openxmlformats.org/presentationml/2006/ole">
            <p:oleObj spid="_x0000_s16387" name="Equation" r:id="rId4" imgW="2692080" imgH="41904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9AB8CEDC-3380-43D9-B8AE-B09DF5842E83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17</a:t>
            </a:fld>
            <a:endParaRPr lang="en-US" altLang="ko-KR" sz="1400"/>
          </a:p>
        </p:txBody>
      </p:sp>
      <p:sp>
        <p:nvSpPr>
          <p:cNvPr id="326658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Example 14.9  A Finite-Difference Problem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0088" y="1455738"/>
            <a:ext cx="5172075" cy="451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0AC2FC52-DD3D-4F02-92DE-91F4C4BCECB7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18</a:t>
            </a:fld>
            <a:endParaRPr lang="en-US" altLang="ko-KR" sz="1400"/>
          </a:p>
        </p:txBody>
      </p:sp>
      <p:sp>
        <p:nvSpPr>
          <p:cNvPr id="327682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Example 14.10  A Matlab Script for a Linear FDP.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14450"/>
            <a:ext cx="7820025" cy="4705350"/>
          </a:xfrm>
        </p:spPr>
        <p:txBody>
          <a:bodyPr/>
          <a:lstStyle/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</a:t>
            </a:r>
            <a:r>
              <a:rPr lang="en-US" altLang="ko-KR" sz="2000" smtClean="0">
                <a:latin typeface="Arial" charset="0"/>
              </a:rPr>
              <a:t>The Matlab script that follows solves the BVP.</a:t>
            </a: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097088" y="1676400"/>
          <a:ext cx="4948237" cy="379413"/>
        </p:xfrm>
        <a:graphic>
          <a:graphicData uri="http://schemas.openxmlformats.org/presentationml/2006/ole">
            <p:oleObj spid="_x0000_s17410" name="Equation" r:id="rId3" imgW="2984400" imgH="228600" progId="Equation.3">
              <p:embed/>
            </p:oleObj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946150" y="2051050"/>
            <a:ext cx="7304088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b="0">
                <a:latin typeface="Courier New" pitchFamily="49" charset="0"/>
              </a:rPr>
              <a:t>function S_linear_FD</a:t>
            </a:r>
          </a:p>
          <a:p>
            <a:r>
              <a:rPr lang="en-US" altLang="ko-KR" sz="1400" b="0">
                <a:latin typeface="Courier New" pitchFamily="49" charset="0"/>
              </a:rPr>
              <a:t>aa = 0;  bb = 3;  n = 300;</a:t>
            </a:r>
          </a:p>
          <a:p>
            <a:r>
              <a:rPr lang="en-US" altLang="ko-KR" sz="1400" b="0">
                <a:latin typeface="Courier New" pitchFamily="49" charset="0"/>
              </a:rPr>
              <a:t>p = 2*ones(1, n-1);  q = -2*ones(1, n-1);  r = zeros(1, n-1);</a:t>
            </a:r>
          </a:p>
          <a:p>
            <a:r>
              <a:rPr lang="en-US" altLang="ko-KR" sz="1400" b="0">
                <a:latin typeface="Courier New" pitchFamily="49" charset="0"/>
              </a:rPr>
              <a:t>ya = 0.1;  yb = 0.1*exp(3)*cos(3);</a:t>
            </a:r>
          </a:p>
          <a:p>
            <a:r>
              <a:rPr lang="en-US" altLang="ko-KR" sz="1400" b="0">
                <a:latin typeface="Courier New" pitchFamily="49" charset="0"/>
              </a:rPr>
              <a:t>h = (bb-aa)/n;  h2 = h/2;  hh= h*h;</a:t>
            </a:r>
          </a:p>
          <a:p>
            <a:r>
              <a:rPr lang="en-US" altLang="ko-KR" sz="1400" b="0">
                <a:latin typeface="Courier New" pitchFamily="49" charset="0"/>
              </a:rPr>
              <a:t>x = linspace(aa+h, bb, n);</a:t>
            </a:r>
          </a:p>
          <a:p>
            <a:r>
              <a:rPr lang="en-US" altLang="ko-KR" sz="1400" b="0">
                <a:latin typeface="Courier New" pitchFamily="49" charset="0"/>
              </a:rPr>
              <a:t>a = zeros(1, n-1);  b = a;</a:t>
            </a:r>
          </a:p>
          <a:p>
            <a:r>
              <a:rPr lang="en-US" altLang="ko-KR" sz="1400" b="0">
                <a:latin typeface="Courier New" pitchFamily="49" charset="0"/>
              </a:rPr>
              <a:t>a(1:n-2) = 1 - p(1, 1:n-2)*h2;  d = -(2 + hh*q);</a:t>
            </a:r>
          </a:p>
          <a:p>
            <a:r>
              <a:rPr lang="en-US" altLang="ko-KR" sz="1400" b="0">
                <a:latin typeface="Courier New" pitchFamily="49" charset="0"/>
              </a:rPr>
              <a:t>b(2:n-1) = 1 + p(1, 2:n-1)*h2; </a:t>
            </a:r>
          </a:p>
          <a:p>
            <a:r>
              <a:rPr lang="en-US" altLang="ko-KR" sz="1400" b="0">
                <a:latin typeface="Courier New" pitchFamily="49" charset="0"/>
              </a:rPr>
              <a:t>c(1) = hh*r(1) - (1+p(1)*h2)*ya;</a:t>
            </a:r>
          </a:p>
          <a:p>
            <a:r>
              <a:rPr lang="en-US" altLang="ko-KR" sz="1400" b="0">
                <a:latin typeface="Courier New" pitchFamily="49" charset="0"/>
              </a:rPr>
              <a:t>c(2:n-2) = hh*r(2:n-2);</a:t>
            </a:r>
          </a:p>
          <a:p>
            <a:r>
              <a:rPr lang="en-US" altLang="ko-KR" sz="1400" b="0">
                <a:latin typeface="Courier New" pitchFamily="49" charset="0"/>
              </a:rPr>
              <a:t>c(n-1) = hh*r(n-1) - (1 - p(n-1)*h2)*yb;</a:t>
            </a:r>
          </a:p>
          <a:p>
            <a:r>
              <a:rPr lang="en-US" altLang="ko-KR" sz="1400" b="0">
                <a:latin typeface="Courier New" pitchFamily="49" charset="0"/>
              </a:rPr>
              <a:t>y = Thomas(a, d, b, c)</a:t>
            </a:r>
          </a:p>
          <a:p>
            <a:r>
              <a:rPr lang="en-US" altLang="ko-KR" sz="1400" b="0">
                <a:latin typeface="Courier New" pitchFamily="49" charset="0"/>
              </a:rPr>
              <a:t>xx = [aa    x];  yy = [ya  y  yb];</a:t>
            </a:r>
          </a:p>
          <a:p>
            <a:r>
              <a:rPr lang="en-US" altLang="ko-KR" sz="1400" b="0">
                <a:latin typeface="Courier New" pitchFamily="49" charset="0"/>
              </a:rPr>
              <a:t>out = [xx'   yy'];  disp(out)</a:t>
            </a:r>
          </a:p>
          <a:p>
            <a:r>
              <a:rPr lang="en-US" altLang="ko-KR" sz="1400" b="0">
                <a:latin typeface="Courier New" pitchFamily="49" charset="0"/>
              </a:rPr>
              <a:t>plot(xx, yy), grid on, hold on</a:t>
            </a:r>
          </a:p>
          <a:p>
            <a:r>
              <a:rPr lang="en-US" altLang="ko-KR" sz="1400" b="0">
                <a:latin typeface="Courier New" pitchFamily="49" charset="0"/>
              </a:rPr>
              <a:t>plot(xx, 0.1*exp(xx).*cos(xx))</a:t>
            </a:r>
          </a:p>
          <a:p>
            <a:r>
              <a:rPr lang="en-US" altLang="ko-KR" sz="1400" b="0">
                <a:latin typeface="Courier New" pitchFamily="49" charset="0"/>
              </a:rPr>
              <a:t>hold off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9B23B5EE-5708-4829-849C-82184AB857B3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19</a:t>
            </a:fld>
            <a:endParaRPr lang="en-US" altLang="ko-KR" sz="1400"/>
          </a:p>
        </p:txBody>
      </p:sp>
      <p:sp>
        <p:nvSpPr>
          <p:cNvPr id="329730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Example 14.10  A Matlab Script for a Linear FDP.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25" y="1433513"/>
            <a:ext cx="5207000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1D51A9E4-8AF8-448C-9060-97C78A4C4DF5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2</a:t>
            </a:fld>
            <a:endParaRPr lang="en-US" altLang="ko-KR" sz="1400"/>
          </a:p>
        </p:txBody>
      </p:sp>
      <p:sp>
        <p:nvSpPr>
          <p:cNvPr id="312322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14.1 Shooting Method for Solving Linear BVPs</a:t>
            </a:r>
          </a:p>
        </p:txBody>
      </p:sp>
      <p:sp>
        <p:nvSpPr>
          <p:cNvPr id="20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4625"/>
            <a:ext cx="7712075" cy="3836988"/>
          </a:xfrm>
        </p:spPr>
        <p:txBody>
          <a:bodyPr/>
          <a:lstStyle/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We investigate the second-order, two-point boundary-value problem of the form</a:t>
            </a:r>
            <a:br>
              <a:rPr lang="en-US" altLang="ko-KR" sz="1800" smtClean="0">
                <a:latin typeface="Arial" charset="0"/>
              </a:rPr>
            </a:br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with Dirichlet boundary conditions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Or Neuman boundary conditions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Or mixed boundary condition</a:t>
            </a:r>
          </a:p>
        </p:txBody>
      </p:sp>
      <p:graphicFrame>
        <p:nvGraphicFramePr>
          <p:cNvPr id="2050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1720850" y="2117725"/>
          <a:ext cx="1825625" cy="388938"/>
        </p:xfrm>
        <a:graphic>
          <a:graphicData uri="http://schemas.openxmlformats.org/presentationml/2006/ole">
            <p:oleObj spid="_x0000_s2050" name="Equation" r:id="rId3" imgW="952200" imgH="203040" progId="Equation.3">
              <p:embed/>
            </p:oleObj>
          </a:graphicData>
        </a:graphic>
      </p:graphicFrame>
      <p:graphicFrame>
        <p:nvGraphicFramePr>
          <p:cNvPr id="2051" name="Object 17"/>
          <p:cNvGraphicFramePr>
            <a:graphicFrameLocks noChangeAspect="1"/>
          </p:cNvGraphicFramePr>
          <p:nvPr>
            <p:ph sz="quarter" idx="3"/>
          </p:nvPr>
        </p:nvGraphicFramePr>
        <p:xfrm>
          <a:off x="4194175" y="2125663"/>
          <a:ext cx="1196975" cy="384175"/>
        </p:xfrm>
        <a:graphic>
          <a:graphicData uri="http://schemas.openxmlformats.org/presentationml/2006/ole">
            <p:oleObj spid="_x0000_s2051" name="Equation" r:id="rId4" imgW="634680" imgH="203040" progId="Equation.3">
              <p:embed/>
            </p:oleObj>
          </a:graphicData>
        </a:graphic>
      </p:graphicFrame>
      <p:graphicFrame>
        <p:nvGraphicFramePr>
          <p:cNvPr id="2052" name="Object 19"/>
          <p:cNvGraphicFramePr>
            <a:graphicFrameLocks noChangeAspect="1"/>
          </p:cNvGraphicFramePr>
          <p:nvPr/>
        </p:nvGraphicFramePr>
        <p:xfrm>
          <a:off x="1516063" y="3111500"/>
          <a:ext cx="1149350" cy="382588"/>
        </p:xfrm>
        <a:graphic>
          <a:graphicData uri="http://schemas.openxmlformats.org/presentationml/2006/ole">
            <p:oleObj spid="_x0000_s2052" name="Equation" r:id="rId5" imgW="609480" imgH="203040" progId="Equation.3">
              <p:embed/>
            </p:oleObj>
          </a:graphicData>
        </a:graphic>
      </p:graphicFrame>
      <p:graphicFrame>
        <p:nvGraphicFramePr>
          <p:cNvPr id="2053" name="Object 20"/>
          <p:cNvGraphicFramePr>
            <a:graphicFrameLocks noChangeAspect="1"/>
          </p:cNvGraphicFramePr>
          <p:nvPr/>
        </p:nvGraphicFramePr>
        <p:xfrm>
          <a:off x="3698875" y="3101975"/>
          <a:ext cx="1079500" cy="382588"/>
        </p:xfrm>
        <a:graphic>
          <a:graphicData uri="http://schemas.openxmlformats.org/presentationml/2006/ole">
            <p:oleObj spid="_x0000_s2053" name="Equation" r:id="rId6" imgW="571320" imgH="203040" progId="Equation.3">
              <p:embed/>
            </p:oleObj>
          </a:graphicData>
        </a:graphic>
      </p:graphicFrame>
      <p:graphicFrame>
        <p:nvGraphicFramePr>
          <p:cNvPr id="2054" name="Object 21"/>
          <p:cNvGraphicFramePr>
            <a:graphicFrameLocks noChangeAspect="1"/>
          </p:cNvGraphicFramePr>
          <p:nvPr/>
        </p:nvGraphicFramePr>
        <p:xfrm>
          <a:off x="1446213" y="4062413"/>
          <a:ext cx="1222375" cy="382587"/>
        </p:xfrm>
        <a:graphic>
          <a:graphicData uri="http://schemas.openxmlformats.org/presentationml/2006/ole">
            <p:oleObj spid="_x0000_s2054" name="Equation" r:id="rId7" imgW="647640" imgH="203040" progId="Equation.3">
              <p:embed/>
            </p:oleObj>
          </a:graphicData>
        </a:graphic>
      </p:graphicFrame>
      <p:graphicFrame>
        <p:nvGraphicFramePr>
          <p:cNvPr id="2055" name="Object 22"/>
          <p:cNvGraphicFramePr>
            <a:graphicFrameLocks noChangeAspect="1"/>
          </p:cNvGraphicFramePr>
          <p:nvPr/>
        </p:nvGraphicFramePr>
        <p:xfrm>
          <a:off x="3667125" y="4052888"/>
          <a:ext cx="1149350" cy="382587"/>
        </p:xfrm>
        <a:graphic>
          <a:graphicData uri="http://schemas.openxmlformats.org/presentationml/2006/ole">
            <p:oleObj spid="_x0000_s2055" name="Equation" r:id="rId8" imgW="609480" imgH="203040" progId="Equation.3">
              <p:embed/>
            </p:oleObj>
          </a:graphicData>
        </a:graphic>
      </p:graphicFrame>
      <p:graphicFrame>
        <p:nvGraphicFramePr>
          <p:cNvPr id="2056" name="Object 23"/>
          <p:cNvGraphicFramePr>
            <a:graphicFrameLocks noChangeAspect="1"/>
          </p:cNvGraphicFramePr>
          <p:nvPr/>
        </p:nvGraphicFramePr>
        <p:xfrm>
          <a:off x="1241425" y="5056188"/>
          <a:ext cx="2205038" cy="382587"/>
        </p:xfrm>
        <a:graphic>
          <a:graphicData uri="http://schemas.openxmlformats.org/presentationml/2006/ole">
            <p:oleObj spid="_x0000_s2056" name="Equation" r:id="rId9" imgW="1168200" imgH="203040" progId="Equation.3">
              <p:embed/>
            </p:oleObj>
          </a:graphicData>
        </a:graphic>
      </p:graphicFrame>
      <p:graphicFrame>
        <p:nvGraphicFramePr>
          <p:cNvPr id="2057" name="Object 24"/>
          <p:cNvGraphicFramePr>
            <a:graphicFrameLocks noChangeAspect="1"/>
          </p:cNvGraphicFramePr>
          <p:nvPr/>
        </p:nvGraphicFramePr>
        <p:xfrm>
          <a:off x="4071938" y="5046663"/>
          <a:ext cx="2133600" cy="382587"/>
        </p:xfrm>
        <a:graphic>
          <a:graphicData uri="http://schemas.openxmlformats.org/presentationml/2006/ole">
            <p:oleObj spid="_x0000_s2057" name="Equation" r:id="rId10" imgW="1130040" imgH="20304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34180C7C-EDC2-44D9-8388-B050C0CF3F54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20</a:t>
            </a:fld>
            <a:endParaRPr lang="en-US" altLang="ko-KR" sz="1400"/>
          </a:p>
        </p:txBody>
      </p:sp>
      <p:sp>
        <p:nvSpPr>
          <p:cNvPr id="330754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14.4 FDM for Solving Nonlinear BVPs</a:t>
            </a:r>
          </a:p>
        </p:txBody>
      </p:sp>
      <p:sp>
        <p:nvSpPr>
          <p:cNvPr id="18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808913" cy="4495800"/>
          </a:xfrm>
        </p:spPr>
        <p:txBody>
          <a:bodyPr/>
          <a:lstStyle/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We consider the nonlinear ODE-BVP of the form</a:t>
            </a: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Assume that there are constants           and       such that </a:t>
            </a: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Use a finite-difference grid with spacing               and let     denote the result of evaluating </a:t>
            </a:r>
            <a:r>
              <a:rPr lang="en-US" altLang="ko-KR" sz="2000" i="1" smtClean="0">
                <a:latin typeface="Arial" charset="0"/>
              </a:rPr>
              <a:t>  </a:t>
            </a:r>
            <a:r>
              <a:rPr lang="en-US" altLang="ko-KR" sz="2000" smtClean="0">
                <a:latin typeface="Arial" charset="0"/>
              </a:rPr>
              <a:t>  at      using                           for      .  </a:t>
            </a:r>
          </a:p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The ODE then becomes the system </a:t>
            </a: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An explicit iteration scheme, analogous to the SOR method</a:t>
            </a: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where           and             The process will converge for  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071688" y="1878013"/>
          <a:ext cx="4967287" cy="379412"/>
        </p:xfrm>
        <a:graphic>
          <a:graphicData uri="http://schemas.openxmlformats.org/presentationml/2006/ole">
            <p:oleObj spid="_x0000_s18434" name="Equation" r:id="rId3" imgW="2984400" imgH="228600" progId="Equation.3">
              <p:embed/>
            </p:oleObj>
          </a:graphicData>
        </a:graphic>
      </p:graphicFrame>
      <p:graphicFrame>
        <p:nvGraphicFramePr>
          <p:cNvPr id="18435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746625" y="2273300"/>
          <a:ext cx="671513" cy="366713"/>
        </p:xfrm>
        <a:graphic>
          <a:graphicData uri="http://schemas.openxmlformats.org/presentationml/2006/ole">
            <p:oleObj spid="_x0000_s18435" name="Equation" r:id="rId4" imgW="419040" imgH="228600" progId="Equation.3">
              <p:embed/>
            </p:oleObj>
          </a:graphicData>
        </a:graphic>
      </p:graphicFrame>
      <p:graphicFrame>
        <p:nvGraphicFramePr>
          <p:cNvPr id="18436" name="Object 8"/>
          <p:cNvGraphicFramePr>
            <a:graphicFrameLocks noChangeAspect="1"/>
          </p:cNvGraphicFramePr>
          <p:nvPr/>
        </p:nvGraphicFramePr>
        <p:xfrm>
          <a:off x="5908675" y="2255838"/>
          <a:ext cx="322263" cy="346075"/>
        </p:xfrm>
        <a:graphic>
          <a:graphicData uri="http://schemas.openxmlformats.org/presentationml/2006/ole">
            <p:oleObj spid="_x0000_s18436" name="Equation" r:id="rId5" imgW="177480" imgH="190440" progId="Equation.3">
              <p:embed/>
            </p:oleObj>
          </a:graphicData>
        </a:graphic>
      </p:graphicFrame>
      <p:graphicFrame>
        <p:nvGraphicFramePr>
          <p:cNvPr id="18437" name="Object 9"/>
          <p:cNvGraphicFramePr>
            <a:graphicFrameLocks noChangeAspect="1"/>
          </p:cNvGraphicFramePr>
          <p:nvPr/>
        </p:nvGraphicFramePr>
        <p:xfrm>
          <a:off x="1887538" y="2589213"/>
          <a:ext cx="5367337" cy="420687"/>
        </p:xfrm>
        <a:graphic>
          <a:graphicData uri="http://schemas.openxmlformats.org/presentationml/2006/ole">
            <p:oleObj spid="_x0000_s18437" name="Equation" r:id="rId6" imgW="3225600" imgH="253800" progId="Equation.3">
              <p:embed/>
            </p:oleObj>
          </a:graphicData>
        </a:graphic>
      </p:graphicFrame>
      <p:graphicFrame>
        <p:nvGraphicFramePr>
          <p:cNvPr id="18438" name="Object 10"/>
          <p:cNvGraphicFramePr>
            <a:graphicFrameLocks noChangeAspect="1"/>
          </p:cNvGraphicFramePr>
          <p:nvPr/>
        </p:nvGraphicFramePr>
        <p:xfrm>
          <a:off x="5441950" y="3005138"/>
          <a:ext cx="1057275" cy="379412"/>
        </p:xfrm>
        <a:graphic>
          <a:graphicData uri="http://schemas.openxmlformats.org/presentationml/2006/ole">
            <p:oleObj spid="_x0000_s18438" name="Equation" r:id="rId7" imgW="634680" imgH="228600" progId="Equation.3">
              <p:embed/>
            </p:oleObj>
          </a:graphicData>
        </a:graphic>
      </p:graphicFrame>
      <p:graphicFrame>
        <p:nvGraphicFramePr>
          <p:cNvPr id="18439" name="Object 11"/>
          <p:cNvGraphicFramePr>
            <a:graphicFrameLocks noChangeAspect="1"/>
          </p:cNvGraphicFramePr>
          <p:nvPr/>
        </p:nvGraphicFramePr>
        <p:xfrm>
          <a:off x="7304088" y="3005138"/>
          <a:ext cx="252412" cy="379412"/>
        </p:xfrm>
        <a:graphic>
          <a:graphicData uri="http://schemas.openxmlformats.org/presentationml/2006/ole">
            <p:oleObj spid="_x0000_s18439" name="Equation" r:id="rId8" imgW="152280" imgH="228600" progId="Equation.3">
              <p:embed/>
            </p:oleObj>
          </a:graphicData>
        </a:graphic>
      </p:graphicFrame>
      <p:graphicFrame>
        <p:nvGraphicFramePr>
          <p:cNvPr id="18440" name="Object 12"/>
          <p:cNvGraphicFramePr>
            <a:graphicFrameLocks noChangeAspect="1"/>
          </p:cNvGraphicFramePr>
          <p:nvPr/>
        </p:nvGraphicFramePr>
        <p:xfrm>
          <a:off x="3389313" y="3336925"/>
          <a:ext cx="252412" cy="338138"/>
        </p:xfrm>
        <a:graphic>
          <a:graphicData uri="http://schemas.openxmlformats.org/presentationml/2006/ole">
            <p:oleObj spid="_x0000_s18440" name="Equation" r:id="rId9" imgW="152280" imgH="203040" progId="Equation.3">
              <p:embed/>
            </p:oleObj>
          </a:graphicData>
        </a:graphic>
      </p:graphicFrame>
      <p:graphicFrame>
        <p:nvGraphicFramePr>
          <p:cNvPr id="18441" name="Object 13"/>
          <p:cNvGraphicFramePr>
            <a:graphicFrameLocks noChangeAspect="1"/>
          </p:cNvGraphicFramePr>
          <p:nvPr/>
        </p:nvGraphicFramePr>
        <p:xfrm>
          <a:off x="3983038" y="3316288"/>
          <a:ext cx="252412" cy="379412"/>
        </p:xfrm>
        <a:graphic>
          <a:graphicData uri="http://schemas.openxmlformats.org/presentationml/2006/ole">
            <p:oleObj spid="_x0000_s18441" name="Equation" r:id="rId10" imgW="152280" imgH="228600" progId="Equation.3">
              <p:embed/>
            </p:oleObj>
          </a:graphicData>
        </a:graphic>
      </p:graphicFrame>
      <p:graphicFrame>
        <p:nvGraphicFramePr>
          <p:cNvPr id="18442" name="Object 14"/>
          <p:cNvGraphicFramePr>
            <a:graphicFrameLocks noChangeAspect="1"/>
          </p:cNvGraphicFramePr>
          <p:nvPr/>
        </p:nvGraphicFramePr>
        <p:xfrm>
          <a:off x="4989513" y="3305175"/>
          <a:ext cx="1735137" cy="379413"/>
        </p:xfrm>
        <a:graphic>
          <a:graphicData uri="http://schemas.openxmlformats.org/presentationml/2006/ole">
            <p:oleObj spid="_x0000_s18442" name="Equation" r:id="rId11" imgW="1041120" imgH="228600" progId="Equation.3">
              <p:embed/>
            </p:oleObj>
          </a:graphicData>
        </a:graphic>
      </p:graphicFrame>
      <p:graphicFrame>
        <p:nvGraphicFramePr>
          <p:cNvPr id="18443" name="Object 15"/>
          <p:cNvGraphicFramePr>
            <a:graphicFrameLocks noChangeAspect="1"/>
          </p:cNvGraphicFramePr>
          <p:nvPr/>
        </p:nvGraphicFramePr>
        <p:xfrm>
          <a:off x="7213600" y="3294063"/>
          <a:ext cx="273050" cy="379412"/>
        </p:xfrm>
        <a:graphic>
          <a:graphicData uri="http://schemas.openxmlformats.org/presentationml/2006/ole">
            <p:oleObj spid="_x0000_s18443" name="Equation" r:id="rId12" imgW="164880" imgH="228600" progId="Equation.3">
              <p:embed/>
            </p:oleObj>
          </a:graphicData>
        </a:graphic>
      </p:graphicFrame>
      <p:graphicFrame>
        <p:nvGraphicFramePr>
          <p:cNvPr id="18444" name="Object 16"/>
          <p:cNvGraphicFramePr>
            <a:graphicFrameLocks noChangeAspect="1"/>
          </p:cNvGraphicFramePr>
          <p:nvPr/>
        </p:nvGraphicFramePr>
        <p:xfrm>
          <a:off x="3333750" y="3913188"/>
          <a:ext cx="2474913" cy="652462"/>
        </p:xfrm>
        <a:graphic>
          <a:graphicData uri="http://schemas.openxmlformats.org/presentationml/2006/ole">
            <p:oleObj spid="_x0000_s18444" name="Equation" r:id="rId13" imgW="1485720" imgH="393480" progId="Equation.3">
              <p:embed/>
            </p:oleObj>
          </a:graphicData>
        </a:graphic>
      </p:graphicFrame>
      <p:graphicFrame>
        <p:nvGraphicFramePr>
          <p:cNvPr id="18445" name="Object 17"/>
          <p:cNvGraphicFramePr>
            <a:graphicFrameLocks noChangeAspect="1"/>
          </p:cNvGraphicFramePr>
          <p:nvPr/>
        </p:nvGraphicFramePr>
        <p:xfrm>
          <a:off x="2635250" y="4713288"/>
          <a:ext cx="3871913" cy="693737"/>
        </p:xfrm>
        <a:graphic>
          <a:graphicData uri="http://schemas.openxmlformats.org/presentationml/2006/ole">
            <p:oleObj spid="_x0000_s18445" name="Equation" r:id="rId14" imgW="2323800" imgH="419040" progId="Equation.3">
              <p:embed/>
            </p:oleObj>
          </a:graphicData>
        </a:graphic>
      </p:graphicFrame>
      <p:graphicFrame>
        <p:nvGraphicFramePr>
          <p:cNvPr id="18446" name="Object 18"/>
          <p:cNvGraphicFramePr>
            <a:graphicFrameLocks noChangeAspect="1"/>
          </p:cNvGraphicFramePr>
          <p:nvPr/>
        </p:nvGraphicFramePr>
        <p:xfrm>
          <a:off x="1695450" y="5494338"/>
          <a:ext cx="741363" cy="377825"/>
        </p:xfrm>
        <a:graphic>
          <a:graphicData uri="http://schemas.openxmlformats.org/presentationml/2006/ole">
            <p:oleObj spid="_x0000_s18446" name="Equation" r:id="rId15" imgW="444240" imgH="228600" progId="Equation.3">
              <p:embed/>
            </p:oleObj>
          </a:graphicData>
        </a:graphic>
      </p:graphicFrame>
      <p:graphicFrame>
        <p:nvGraphicFramePr>
          <p:cNvPr id="18447" name="Object 19"/>
          <p:cNvGraphicFramePr>
            <a:graphicFrameLocks noChangeAspect="1"/>
          </p:cNvGraphicFramePr>
          <p:nvPr/>
        </p:nvGraphicFramePr>
        <p:xfrm>
          <a:off x="2925763" y="5489575"/>
          <a:ext cx="804862" cy="377825"/>
        </p:xfrm>
        <a:graphic>
          <a:graphicData uri="http://schemas.openxmlformats.org/presentationml/2006/ole">
            <p:oleObj spid="_x0000_s18447" name="Equation" r:id="rId16" imgW="482400" imgH="228600" progId="Equation.3">
              <p:embed/>
            </p:oleObj>
          </a:graphicData>
        </a:graphic>
      </p:graphicFrame>
      <p:graphicFrame>
        <p:nvGraphicFramePr>
          <p:cNvPr id="18448" name="Object 20"/>
          <p:cNvGraphicFramePr>
            <a:graphicFrameLocks noChangeAspect="1"/>
          </p:cNvGraphicFramePr>
          <p:nvPr/>
        </p:nvGraphicFramePr>
        <p:xfrm>
          <a:off x="7150100" y="5495925"/>
          <a:ext cx="1335088" cy="377825"/>
        </p:xfrm>
        <a:graphic>
          <a:graphicData uri="http://schemas.openxmlformats.org/presentationml/2006/ole">
            <p:oleObj spid="_x0000_s18448" name="Equation" r:id="rId17" imgW="799920" imgH="2286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BBCB6E53-4C09-4468-9C01-2D0AB9671BBB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21</a:t>
            </a:fld>
            <a:endParaRPr lang="en-US" altLang="ko-KR" sz="1400"/>
          </a:p>
        </p:txBody>
      </p:sp>
      <p:sp>
        <p:nvSpPr>
          <p:cNvPr id="333826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Example 14.12 Solving a Nonlinear BVP by Using FDM</a:t>
            </a:r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97800" cy="4495800"/>
          </a:xfrm>
        </p:spPr>
        <p:txBody>
          <a:bodyPr/>
          <a:lstStyle/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Consider again the nonlinear BVP</a:t>
            </a: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We illustrate the use of the iterative procedure just outlined by taking a grid with h = ¼. The general form of the difference equation is </a:t>
            </a: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where 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930525" y="1925638"/>
          <a:ext cx="3446463" cy="730250"/>
        </p:xfrm>
        <a:graphic>
          <a:graphicData uri="http://schemas.openxmlformats.org/presentationml/2006/ole">
            <p:oleObj spid="_x0000_s19458" name="Equation" r:id="rId3" imgW="2158920" imgH="457200" progId="Equation.3">
              <p:embed/>
            </p:oleObj>
          </a:graphicData>
        </a:graphic>
      </p:graphicFrame>
      <p:graphicFrame>
        <p:nvGraphicFramePr>
          <p:cNvPr id="19459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474913" y="3579813"/>
          <a:ext cx="4151312" cy="749300"/>
        </p:xfrm>
        <a:graphic>
          <a:graphicData uri="http://schemas.openxmlformats.org/presentationml/2006/ole">
            <p:oleObj spid="_x0000_s19459" name="Equation" r:id="rId4" imgW="2323800" imgH="419040" progId="Equation.3">
              <p:embed/>
            </p:oleObj>
          </a:graphicData>
        </a:graphic>
      </p:graphicFrame>
      <p:graphicFrame>
        <p:nvGraphicFramePr>
          <p:cNvPr id="19460" name="Object 8"/>
          <p:cNvGraphicFramePr>
            <a:graphicFrameLocks noChangeAspect="1"/>
          </p:cNvGraphicFramePr>
          <p:nvPr/>
        </p:nvGraphicFramePr>
        <p:xfrm>
          <a:off x="1804988" y="4930775"/>
          <a:ext cx="5534025" cy="839788"/>
        </p:xfrm>
        <a:graphic>
          <a:graphicData uri="http://schemas.openxmlformats.org/presentationml/2006/ole">
            <p:oleObj spid="_x0000_s19460" name="Equation" r:id="rId5" imgW="3098520" imgH="4698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005CCE82-8DEA-45EA-88FA-02340ADC6454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22</a:t>
            </a:fld>
            <a:endParaRPr lang="en-US" altLang="ko-KR" sz="1400"/>
          </a:p>
        </p:txBody>
      </p:sp>
      <p:sp>
        <p:nvSpPr>
          <p:cNvPr id="336898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Example 14.12 Solving a Nonlinear BVP by Using FDM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97800" cy="4495800"/>
          </a:xfrm>
        </p:spPr>
        <p:txBody>
          <a:bodyPr/>
          <a:lstStyle/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Substituting the rightmost expression for f_i into the equation for y_i, we obtain</a:t>
            </a: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  <a:p>
            <a:pPr marL="0" indent="0" eaLnBrk="1" hangingPunct="1"/>
            <a:r>
              <a:rPr lang="en-US" altLang="ko-KR" sz="2000" smtClean="0">
                <a:latin typeface="Arial" charset="0"/>
              </a:rPr>
              <a:t>  The computed solution after 10 iterations agrees very closely with the exact solution.</a:t>
            </a:r>
          </a:p>
          <a:p>
            <a:pPr marL="0" indent="0" eaLnBrk="1" hangingPunct="1"/>
            <a:endParaRPr lang="en-US" altLang="ko-KR" sz="2000" smtClean="0">
              <a:latin typeface="Arial" charset="0"/>
            </a:endParaRP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46238" y="2084388"/>
          <a:ext cx="5832475" cy="842962"/>
        </p:xfrm>
        <a:graphic>
          <a:graphicData uri="http://schemas.openxmlformats.org/presentationml/2006/ole">
            <p:oleObj spid="_x0000_s20482" name="Equation" r:id="rId3" imgW="3340080" imgH="482400" progId="Equation.3">
              <p:embed/>
            </p:oleObj>
          </a:graphicData>
        </a:graphic>
      </p:graphicFrame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714375" y="3597275"/>
            <a:ext cx="787717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>
                <a:latin typeface="Courier New" pitchFamily="49" charset="0"/>
              </a:rPr>
              <a:t>function S_nonlinear_FD</a:t>
            </a:r>
          </a:p>
          <a:p>
            <a:r>
              <a:rPr lang="en-US" altLang="ko-KR" sz="1400">
                <a:latin typeface="Courier New" pitchFamily="49" charset="0"/>
              </a:rPr>
              <a:t>ya = 1; yb = 2; a = 0; b = 1;</a:t>
            </a:r>
          </a:p>
          <a:p>
            <a:r>
              <a:rPr lang="en-US" altLang="ko-KR" sz="1400">
                <a:latin typeface="Courier New" pitchFamily="49" charset="0"/>
              </a:rPr>
              <a:t>max_it = 10; n = 4; w = 0.1; ww = 1/(2*(1+w)); h = (b-a)/n</a:t>
            </a:r>
          </a:p>
          <a:p>
            <a:r>
              <a:rPr lang="en-US" altLang="ko-KR" sz="1400">
                <a:latin typeface="Courier New" pitchFamily="49" charset="0"/>
              </a:rPr>
              <a:t>y(1:n-1) = 1</a:t>
            </a:r>
          </a:p>
          <a:p>
            <a:r>
              <a:rPr lang="en-US" altLang="ko-KR" sz="1400">
                <a:latin typeface="Courier New" pitchFamily="49" charset="0"/>
              </a:rPr>
              <a:t>for k = 1:max_it</a:t>
            </a:r>
          </a:p>
          <a:p>
            <a:r>
              <a:rPr lang="en-US" altLang="ko-KR" sz="1400">
                <a:latin typeface="Courier New" pitchFamily="49" charset="0"/>
              </a:rPr>
              <a:t>    y(1) = ww*(ya+2*w*y(1)+y(2)+(ya^2-2*ya*y(2)+y(2)^2)/(4*y(1)));</a:t>
            </a:r>
          </a:p>
          <a:p>
            <a:r>
              <a:rPr lang="en-US" altLang="ko-KR" sz="1400">
                <a:latin typeface="Courier New" pitchFamily="49" charset="0"/>
              </a:rPr>
              <a:t>    y(2) = ww*(y(1)+2*w*y(2)+y(3)+(y(1)^2-2*y(1)*y(3)+y(3)^2)/(4*y(2)));</a:t>
            </a:r>
          </a:p>
          <a:p>
            <a:r>
              <a:rPr lang="en-US" altLang="ko-KR" sz="1400">
                <a:latin typeface="Courier New" pitchFamily="49" charset="0"/>
              </a:rPr>
              <a:t>    y(3) = ww*(y(2)+2*w*y(3)+yb+(y(2)^2-2*y(2)*yb+yb^2)/(4*y(3)));</a:t>
            </a:r>
          </a:p>
          <a:p>
            <a:r>
              <a:rPr lang="en-US" altLang="ko-KR" sz="1400">
                <a:latin typeface="Courier New" pitchFamily="49" charset="0"/>
              </a:rPr>
              <a:t>end</a:t>
            </a:r>
          </a:p>
          <a:p>
            <a:r>
              <a:rPr lang="en-US" altLang="ko-KR" sz="1400">
                <a:latin typeface="Courier New" pitchFamily="49" charset="0"/>
              </a:rPr>
              <a:t>x = [ a   a+h   a+2*h   a+3*h   b ]; z = [ ya  y  yb ];</a:t>
            </a:r>
          </a:p>
          <a:p>
            <a:r>
              <a:rPr lang="en-US" altLang="ko-KR" sz="1400">
                <a:latin typeface="Courier New" pitchFamily="49" charset="0"/>
              </a:rPr>
              <a:t>plot(x, z), hold on, zz = sqrt(3*x+1); plot(x, zz), hold off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D991E94F-D0F5-4B53-9BC3-01F39373EB7F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23</a:t>
            </a:fld>
            <a:endParaRPr lang="en-US" altLang="ko-KR" sz="1400"/>
          </a:p>
        </p:txBody>
      </p:sp>
      <p:sp>
        <p:nvSpPr>
          <p:cNvPr id="338946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Example 14.12 Solving a Nonlinear BVP by Using FDM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25" y="1393825"/>
            <a:ext cx="5207000" cy="454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8C4E9BF0-D959-49EE-A560-EA9B7D5D59CD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3</a:t>
            </a:fld>
            <a:endParaRPr lang="en-US" altLang="ko-KR" sz="1400"/>
          </a:p>
        </p:txBody>
      </p:sp>
      <p:sp>
        <p:nvSpPr>
          <p:cNvPr id="343042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14.1 Shooting Method for Solving Linear BVPs</a:t>
            </a:r>
          </a:p>
        </p:txBody>
      </p:sp>
      <p:sp>
        <p:nvSpPr>
          <p:cNvPr id="30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8026400" cy="4495800"/>
          </a:xfrm>
        </p:spPr>
        <p:txBody>
          <a:bodyPr/>
          <a:lstStyle/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Simple Boundary Conditions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The approach is to solve the two IVPs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If                the solution of the original two-point BVP is given by</a:t>
            </a: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y(x) = u(x) + Av(x) is found from the requirement that y(b) = u(b) + Av(b) = y</a:t>
            </a:r>
            <a:r>
              <a:rPr lang="en-US" altLang="ko-KR" sz="900" smtClean="0">
                <a:latin typeface="Arial" charset="0"/>
              </a:rPr>
              <a:t>b</a:t>
            </a:r>
            <a:br>
              <a:rPr lang="en-US" altLang="ko-KR" sz="900" smtClean="0">
                <a:latin typeface="Arial" charset="0"/>
              </a:rPr>
            </a:br>
            <a:endParaRPr lang="en-US" altLang="ko-KR" sz="9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               </a:t>
            </a:r>
            <a:br>
              <a:rPr lang="en-US" altLang="ko-KR" sz="1800" smtClean="0">
                <a:latin typeface="Arial" charset="0"/>
              </a:rPr>
            </a:br>
            <a:r>
              <a:rPr lang="en-US" altLang="ko-KR" sz="1800" smtClean="0">
                <a:latin typeface="Arial" charset="0"/>
              </a:rPr>
              <a:t>                                       </a:t>
            </a:r>
            <a:r>
              <a:rPr lang="en-US" altLang="ko-KR" sz="1800" smtClean="0">
                <a:latin typeface="Arial" charset="0"/>
                <a:sym typeface="Wingdings" pitchFamily="2" charset="2"/>
              </a:rPr>
              <a:t></a:t>
            </a:r>
            <a:endParaRPr lang="en-US" altLang="ko-KR" sz="1800" smtClean="0">
              <a:latin typeface="Arial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189038" y="2006600"/>
          <a:ext cx="3605212" cy="323850"/>
        </p:xfrm>
        <a:graphic>
          <a:graphicData uri="http://schemas.openxmlformats.org/presentationml/2006/ole">
            <p:oleObj spid="_x0000_s3074" name="Equation" r:id="rId3" imgW="2260440" imgH="203040" progId="Equation.3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1501775" y="3132138"/>
          <a:ext cx="2613025" cy="688975"/>
        </p:xfrm>
        <a:graphic>
          <a:graphicData uri="http://schemas.openxmlformats.org/presentationml/2006/ole">
            <p:oleObj spid="_x0000_s3075" name="Equation" r:id="rId4" imgW="1638000" imgH="431640" progId="Equation.3">
              <p:embed/>
            </p:oleObj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4943475" y="3114675"/>
          <a:ext cx="1012825" cy="688975"/>
        </p:xfrm>
        <a:graphic>
          <a:graphicData uri="http://schemas.openxmlformats.org/presentationml/2006/ole">
            <p:oleObj spid="_x0000_s3076" name="Equation" r:id="rId5" imgW="634680" imgH="431640" progId="Equation.3">
              <p:embed/>
            </p:oleObj>
          </a:graphicData>
        </a:graphic>
      </p:graphicFrame>
      <p:graphicFrame>
        <p:nvGraphicFramePr>
          <p:cNvPr id="3077" name="Object 9"/>
          <p:cNvGraphicFramePr>
            <a:graphicFrameLocks noChangeAspect="1"/>
          </p:cNvGraphicFramePr>
          <p:nvPr/>
        </p:nvGraphicFramePr>
        <p:xfrm>
          <a:off x="6464300" y="3105150"/>
          <a:ext cx="971550" cy="688975"/>
        </p:xfrm>
        <a:graphic>
          <a:graphicData uri="http://schemas.openxmlformats.org/presentationml/2006/ole">
            <p:oleObj spid="_x0000_s3077" name="Equation" r:id="rId6" imgW="609480" imgH="431640" progId="Equation.3">
              <p:embed/>
            </p:oleObj>
          </a:graphicData>
        </a:graphic>
      </p:graphicFrame>
      <p:graphicFrame>
        <p:nvGraphicFramePr>
          <p:cNvPr id="3078" name="Object 10"/>
          <p:cNvGraphicFramePr>
            <a:graphicFrameLocks noChangeAspect="1"/>
          </p:cNvGraphicFramePr>
          <p:nvPr/>
        </p:nvGraphicFramePr>
        <p:xfrm>
          <a:off x="4027488" y="5091113"/>
          <a:ext cx="2754312" cy="666750"/>
        </p:xfrm>
        <a:graphic>
          <a:graphicData uri="http://schemas.openxmlformats.org/presentationml/2006/ole">
            <p:oleObj spid="_x0000_s3078" name="Equation" r:id="rId7" imgW="1726920" imgH="419040" progId="Equation.3">
              <p:embed/>
            </p:oleObj>
          </a:graphicData>
        </a:graphic>
      </p:graphicFrame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1112838" y="4216400"/>
          <a:ext cx="892175" cy="325438"/>
        </p:xfrm>
        <a:graphic>
          <a:graphicData uri="http://schemas.openxmlformats.org/presentationml/2006/ole">
            <p:oleObj spid="_x0000_s3079" name="Equation" r:id="rId8" imgW="558720" imgH="203040" progId="Equation.3">
              <p:embed/>
            </p:oleObj>
          </a:graphicData>
        </a:graphic>
      </p:graphicFrame>
      <p:graphicFrame>
        <p:nvGraphicFramePr>
          <p:cNvPr id="3080" name="Object 12"/>
          <p:cNvGraphicFramePr>
            <a:graphicFrameLocks noChangeAspect="1"/>
          </p:cNvGraphicFramePr>
          <p:nvPr/>
        </p:nvGraphicFramePr>
        <p:xfrm>
          <a:off x="5207000" y="1997075"/>
          <a:ext cx="1943100" cy="323850"/>
        </p:xfrm>
        <a:graphic>
          <a:graphicData uri="http://schemas.openxmlformats.org/presentationml/2006/ole">
            <p:oleObj spid="_x0000_s3080" name="Equation" r:id="rId9" imgW="1218960" imgH="203040" progId="Equation.3">
              <p:embed/>
            </p:oleObj>
          </a:graphicData>
        </a:graphic>
      </p:graphicFrame>
      <p:graphicFrame>
        <p:nvGraphicFramePr>
          <p:cNvPr id="3081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1230313" y="5051425"/>
          <a:ext cx="1425575" cy="712788"/>
        </p:xfrm>
        <a:graphic>
          <a:graphicData uri="http://schemas.openxmlformats.org/presentationml/2006/ole">
            <p:oleObj spid="_x0000_s3081" name="Equation" r:id="rId10" imgW="838080" imgH="41904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66C4F6B6-E7A4-4788-BC64-BB3CB2A8F42F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4</a:t>
            </a:fld>
            <a:endParaRPr lang="en-US" altLang="ko-KR" sz="1400"/>
          </a:p>
        </p:txBody>
      </p:sp>
      <p:sp>
        <p:nvSpPr>
          <p:cNvPr id="344066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14.3 Shooting Method for Solving Linear BVPs</a:t>
            </a:r>
          </a:p>
        </p:txBody>
      </p:sp>
      <p:sp>
        <p:nvSpPr>
          <p:cNvPr id="41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635875" cy="4495800"/>
          </a:xfrm>
        </p:spPr>
        <p:txBody>
          <a:bodyPr/>
          <a:lstStyle/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EX14.1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</a:t>
            </a:r>
          </a:p>
          <a:p>
            <a:pPr marL="0" indent="0" eaLnBrk="1" hangingPunct="1"/>
            <a:r>
              <a:rPr lang="en-US" altLang="ko-KR" sz="1800" smtClean="0">
                <a:latin typeface="Arial" charset="0"/>
              </a:rPr>
              <a:t> convert to the pair of initial-value problems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154238" y="1733550"/>
          <a:ext cx="1109662" cy="603250"/>
        </p:xfrm>
        <a:graphic>
          <a:graphicData uri="http://schemas.openxmlformats.org/presentationml/2006/ole">
            <p:oleObj spid="_x0000_s4098" name="Equation" r:id="rId3" imgW="723600" imgH="393480" progId="Equation.3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3376613" y="1862138"/>
          <a:ext cx="933450" cy="311150"/>
        </p:xfrm>
        <a:graphic>
          <a:graphicData uri="http://schemas.openxmlformats.org/presentationml/2006/ole">
            <p:oleObj spid="_x0000_s4099" name="Equation" r:id="rId4" imgW="609480" imgH="203040" progId="Equation.3">
              <p:embed/>
            </p:oleObj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4718050" y="1862138"/>
          <a:ext cx="893763" cy="311150"/>
        </p:xfrm>
        <a:graphic>
          <a:graphicData uri="http://schemas.openxmlformats.org/presentationml/2006/ole">
            <p:oleObj spid="_x0000_s4100" name="Equation" r:id="rId5" imgW="583920" imgH="203040" progId="Equation.3">
              <p:embed/>
            </p:oleObj>
          </a:graphicData>
        </a:graphic>
      </p:graphicFrame>
      <p:graphicFrame>
        <p:nvGraphicFramePr>
          <p:cNvPr id="4101" name="Object 8"/>
          <p:cNvGraphicFramePr>
            <a:graphicFrameLocks noChangeAspect="1"/>
          </p:cNvGraphicFramePr>
          <p:nvPr/>
        </p:nvGraphicFramePr>
        <p:xfrm>
          <a:off x="1466850" y="2932113"/>
          <a:ext cx="1089025" cy="1244600"/>
        </p:xfrm>
        <a:graphic>
          <a:graphicData uri="http://schemas.openxmlformats.org/presentationml/2006/ole">
            <p:oleObj spid="_x0000_s4101" name="Equation" r:id="rId6" imgW="711000" imgH="812520" progId="Equation.3">
              <p:embed/>
            </p:oleObj>
          </a:graphicData>
        </a:graphic>
      </p:graphicFrame>
      <p:graphicFrame>
        <p:nvGraphicFramePr>
          <p:cNvPr id="4102" name="Object 9"/>
          <p:cNvGraphicFramePr>
            <a:graphicFrameLocks noChangeAspect="1"/>
          </p:cNvGraphicFramePr>
          <p:nvPr/>
        </p:nvGraphicFramePr>
        <p:xfrm>
          <a:off x="3016250" y="3082925"/>
          <a:ext cx="933450" cy="1012825"/>
        </p:xfrm>
        <a:graphic>
          <a:graphicData uri="http://schemas.openxmlformats.org/presentationml/2006/ole">
            <p:oleObj spid="_x0000_s4102" name="Equation" r:id="rId7" imgW="609480" imgH="660240" progId="Equation.3">
              <p:embed/>
            </p:oleObj>
          </a:graphicData>
        </a:graphic>
      </p:graphicFrame>
      <p:graphicFrame>
        <p:nvGraphicFramePr>
          <p:cNvPr id="4103" name="Object 10"/>
          <p:cNvGraphicFramePr>
            <a:graphicFrameLocks noChangeAspect="1"/>
          </p:cNvGraphicFramePr>
          <p:nvPr/>
        </p:nvGraphicFramePr>
        <p:xfrm>
          <a:off x="4465638" y="3082925"/>
          <a:ext cx="874712" cy="1012825"/>
        </p:xfrm>
        <a:graphic>
          <a:graphicData uri="http://schemas.openxmlformats.org/presentationml/2006/ole">
            <p:oleObj spid="_x0000_s4103" name="Equation" r:id="rId8" imgW="571320" imgH="660240" progId="Equation.3">
              <p:embed/>
            </p:oleObj>
          </a:graphicData>
        </a:graphic>
      </p:graphicFrame>
      <p:graphicFrame>
        <p:nvGraphicFramePr>
          <p:cNvPr id="4104" name="Object 11"/>
          <p:cNvGraphicFramePr>
            <a:graphicFrameLocks noChangeAspect="1"/>
          </p:cNvGraphicFramePr>
          <p:nvPr/>
        </p:nvGraphicFramePr>
        <p:xfrm>
          <a:off x="1279525" y="4383088"/>
          <a:ext cx="855663" cy="311150"/>
        </p:xfrm>
        <a:graphic>
          <a:graphicData uri="http://schemas.openxmlformats.org/presentationml/2006/ole">
            <p:oleObj spid="_x0000_s4104" name="Equation" r:id="rId9" imgW="558720" imgH="203040" progId="Equation.3">
              <p:embed/>
            </p:oleObj>
          </a:graphicData>
        </a:graphic>
      </p:graphicFrame>
      <p:graphicFrame>
        <p:nvGraphicFramePr>
          <p:cNvPr id="4105" name="Object 12"/>
          <p:cNvGraphicFramePr>
            <a:graphicFrameLocks noChangeAspect="1"/>
          </p:cNvGraphicFramePr>
          <p:nvPr/>
        </p:nvGraphicFramePr>
        <p:xfrm>
          <a:off x="2505075" y="4237038"/>
          <a:ext cx="1263650" cy="603250"/>
        </p:xfrm>
        <a:graphic>
          <a:graphicData uri="http://schemas.openxmlformats.org/presentationml/2006/ole">
            <p:oleObj spid="_x0000_s4105" name="Equation" r:id="rId10" imgW="825480" imgH="393480" progId="Equation.3">
              <p:embed/>
            </p:oleObj>
          </a:graphicData>
        </a:graphic>
      </p:graphicFrame>
      <p:graphicFrame>
        <p:nvGraphicFramePr>
          <p:cNvPr id="4106" name="Object 13"/>
          <p:cNvGraphicFramePr>
            <a:graphicFrameLocks noChangeAspect="1"/>
          </p:cNvGraphicFramePr>
          <p:nvPr/>
        </p:nvGraphicFramePr>
        <p:xfrm>
          <a:off x="4137025" y="4392613"/>
          <a:ext cx="874713" cy="311150"/>
        </p:xfrm>
        <a:graphic>
          <a:graphicData uri="http://schemas.openxmlformats.org/presentationml/2006/ole">
            <p:oleObj spid="_x0000_s4106" name="Equation" r:id="rId11" imgW="571320" imgH="203040" progId="Equation.3">
              <p:embed/>
            </p:oleObj>
          </a:graphicData>
        </a:graphic>
      </p:graphicFrame>
      <p:graphicFrame>
        <p:nvGraphicFramePr>
          <p:cNvPr id="4107" name="Object 14"/>
          <p:cNvGraphicFramePr>
            <a:graphicFrameLocks noChangeAspect="1"/>
          </p:cNvGraphicFramePr>
          <p:nvPr/>
        </p:nvGraphicFramePr>
        <p:xfrm>
          <a:off x="5561013" y="4254500"/>
          <a:ext cx="1225550" cy="603250"/>
        </p:xfrm>
        <a:graphic>
          <a:graphicData uri="http://schemas.openxmlformats.org/presentationml/2006/ole">
            <p:oleObj spid="_x0000_s4107" name="Equation" r:id="rId12" imgW="799920" imgH="393480" progId="Equation.3">
              <p:embed/>
            </p:oleObj>
          </a:graphicData>
        </a:graphic>
      </p:graphicFrame>
      <p:graphicFrame>
        <p:nvGraphicFramePr>
          <p:cNvPr id="4108" name="Object 15"/>
          <p:cNvGraphicFramePr>
            <a:graphicFrameLocks noChangeAspect="1"/>
          </p:cNvGraphicFramePr>
          <p:nvPr/>
        </p:nvGraphicFramePr>
        <p:xfrm>
          <a:off x="1631950" y="5178425"/>
          <a:ext cx="2682875" cy="641350"/>
        </p:xfrm>
        <a:graphic>
          <a:graphicData uri="http://schemas.openxmlformats.org/presentationml/2006/ole">
            <p:oleObj spid="_x0000_s4108" name="Equation" r:id="rId13" imgW="1752480" imgH="41904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8BC18229-54A1-4004-95CB-943AF7A896FC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5</a:t>
            </a:fld>
            <a:endParaRPr lang="en-US" altLang="ko-KR" sz="1400"/>
          </a:p>
        </p:txBody>
      </p:sp>
      <p:sp>
        <p:nvSpPr>
          <p:cNvPr id="351234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14.1 Shooting Method for Solving Linear BVPs</a:t>
            </a:r>
          </a:p>
        </p:txBody>
      </p:sp>
      <p:sp>
        <p:nvSpPr>
          <p:cNvPr id="5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96213" cy="4495800"/>
          </a:xfrm>
        </p:spPr>
        <p:txBody>
          <a:bodyPr/>
          <a:lstStyle/>
          <a:p>
            <a:pPr marL="0" indent="0" eaLnBrk="1" hangingPunct="1"/>
            <a:r>
              <a:rPr lang="en-US" altLang="ko-KR" sz="1800" smtClean="0">
                <a:latin typeface="Arial" charset="0"/>
              </a:rPr>
              <a:t> General Boundary Condition at x = b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The condition at x=b involves a linear combination of y(b) and y’(b)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The approach is to solve the two IVPs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If                            there is a unique solution, given by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685925" y="2006600"/>
          <a:ext cx="2611438" cy="323850"/>
        </p:xfrm>
        <a:graphic>
          <a:graphicData uri="http://schemas.openxmlformats.org/presentationml/2006/ole">
            <p:oleObj spid="_x0000_s5122" name="Equation" r:id="rId3" imgW="1638000" imgH="203040" progId="Equation.3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1493838" y="3903663"/>
          <a:ext cx="2613025" cy="688975"/>
        </p:xfrm>
        <a:graphic>
          <a:graphicData uri="http://schemas.openxmlformats.org/presentationml/2006/ole">
            <p:oleObj spid="_x0000_s5123" name="Equation" r:id="rId4" imgW="1638000" imgH="431640" progId="Equation.3">
              <p:embed/>
            </p:oleObj>
          </a:graphicData>
        </a:graphic>
      </p:graphicFrame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4935538" y="3886200"/>
          <a:ext cx="1012825" cy="688975"/>
        </p:xfrm>
        <a:graphic>
          <a:graphicData uri="http://schemas.openxmlformats.org/presentationml/2006/ole">
            <p:oleObj spid="_x0000_s5124" name="Equation" r:id="rId5" imgW="634680" imgH="431640" progId="Equation.3">
              <p:embed/>
            </p:oleObj>
          </a:graphicData>
        </a:graphic>
      </p:graphicFrame>
      <p:graphicFrame>
        <p:nvGraphicFramePr>
          <p:cNvPr id="5125" name="Object 7"/>
          <p:cNvGraphicFramePr>
            <a:graphicFrameLocks noChangeAspect="1"/>
          </p:cNvGraphicFramePr>
          <p:nvPr/>
        </p:nvGraphicFramePr>
        <p:xfrm>
          <a:off x="6456363" y="3876675"/>
          <a:ext cx="971550" cy="688975"/>
        </p:xfrm>
        <a:graphic>
          <a:graphicData uri="http://schemas.openxmlformats.org/presentationml/2006/ole">
            <p:oleObj spid="_x0000_s5125" name="Equation" r:id="rId6" imgW="609480" imgH="431640" progId="Equation.3">
              <p:embed/>
            </p:oleObj>
          </a:graphicData>
        </a:graphic>
      </p:graphicFrame>
      <p:graphicFrame>
        <p:nvGraphicFramePr>
          <p:cNvPr id="5126" name="Object 8"/>
          <p:cNvGraphicFramePr>
            <a:graphicFrameLocks noChangeAspect="1"/>
          </p:cNvGraphicFramePr>
          <p:nvPr/>
        </p:nvGraphicFramePr>
        <p:xfrm>
          <a:off x="1573213" y="5216525"/>
          <a:ext cx="3544887" cy="666750"/>
        </p:xfrm>
        <a:graphic>
          <a:graphicData uri="http://schemas.openxmlformats.org/presentationml/2006/ole">
            <p:oleObj spid="_x0000_s5126" name="Equation" r:id="rId7" imgW="2222280" imgH="419040" progId="Equation.3">
              <p:embed/>
            </p:oleObj>
          </a:graphicData>
        </a:graphic>
      </p:graphicFrame>
      <p:graphicFrame>
        <p:nvGraphicFramePr>
          <p:cNvPr id="5127" name="Object 9"/>
          <p:cNvGraphicFramePr>
            <a:graphicFrameLocks noChangeAspect="1"/>
          </p:cNvGraphicFramePr>
          <p:nvPr/>
        </p:nvGraphicFramePr>
        <p:xfrm>
          <a:off x="1122363" y="4865688"/>
          <a:ext cx="1620837" cy="325437"/>
        </p:xfrm>
        <a:graphic>
          <a:graphicData uri="http://schemas.openxmlformats.org/presentationml/2006/ole">
            <p:oleObj spid="_x0000_s5127" name="Equation" r:id="rId8" imgW="1015920" imgH="203040" progId="Equation.3">
              <p:embed/>
            </p:oleObj>
          </a:graphicData>
        </a:graphic>
      </p:graphicFrame>
      <p:graphicFrame>
        <p:nvGraphicFramePr>
          <p:cNvPr id="5128" name="Object 10"/>
          <p:cNvGraphicFramePr>
            <a:graphicFrameLocks noChangeAspect="1"/>
          </p:cNvGraphicFramePr>
          <p:nvPr/>
        </p:nvGraphicFramePr>
        <p:xfrm>
          <a:off x="1689100" y="3035300"/>
          <a:ext cx="2713038" cy="323850"/>
        </p:xfrm>
        <a:graphic>
          <a:graphicData uri="http://schemas.openxmlformats.org/presentationml/2006/ole">
            <p:oleObj spid="_x0000_s5128" name="Equation" r:id="rId9" imgW="1701720" imgH="20304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22DFD4FF-704B-4DF9-968E-D38A0F04FF0B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6</a:t>
            </a:fld>
            <a:endParaRPr lang="en-US" altLang="ko-KR" sz="1400"/>
          </a:p>
        </p:txBody>
      </p:sp>
      <p:sp>
        <p:nvSpPr>
          <p:cNvPr id="349186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14.3 Shooting Method for Solving Linear BVPs</a:t>
            </a:r>
          </a:p>
        </p:txBody>
      </p:sp>
      <p:sp>
        <p:nvSpPr>
          <p:cNvPr id="61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96213" cy="4495800"/>
          </a:xfrm>
        </p:spPr>
        <p:txBody>
          <a:bodyPr/>
          <a:lstStyle/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General Boundary Condition at Both Ends of the Interval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</a:t>
            </a: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 the approach is to solve two IVPs</a:t>
            </a:r>
          </a:p>
          <a:p>
            <a:pPr marL="0" indent="0" eaLnBrk="1" hangingPunct="1">
              <a:buFontTx/>
              <a:buNone/>
            </a:pPr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</a:t>
            </a: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 If                              , there is a unique solution, given by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685925" y="2006600"/>
          <a:ext cx="2611438" cy="323850"/>
        </p:xfrm>
        <a:graphic>
          <a:graphicData uri="http://schemas.openxmlformats.org/presentationml/2006/ole">
            <p:oleObj spid="_x0000_s6146" name="Equation" r:id="rId3" imgW="1638000" imgH="203040" progId="Equation.3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674813" y="2378075"/>
          <a:ext cx="1882775" cy="323850"/>
        </p:xfrm>
        <a:graphic>
          <a:graphicData uri="http://schemas.openxmlformats.org/presentationml/2006/ole">
            <p:oleObj spid="_x0000_s6147" name="Equation" r:id="rId4" imgW="1180800" imgH="203040" progId="Equation.3">
              <p:embed/>
            </p:oleObj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4002088" y="2378075"/>
          <a:ext cx="1862137" cy="323850"/>
        </p:xfrm>
        <a:graphic>
          <a:graphicData uri="http://schemas.openxmlformats.org/presentationml/2006/ole">
            <p:oleObj spid="_x0000_s6148" name="Equation" r:id="rId5" imgW="1168200" imgH="203040" progId="Equation.3">
              <p:embed/>
            </p:oleObj>
          </a:graphicData>
        </a:graphic>
      </p:graphicFrame>
      <p:graphicFrame>
        <p:nvGraphicFramePr>
          <p:cNvPr id="6149" name="Object 13"/>
          <p:cNvGraphicFramePr>
            <a:graphicFrameLocks noChangeAspect="1"/>
          </p:cNvGraphicFramePr>
          <p:nvPr/>
        </p:nvGraphicFramePr>
        <p:xfrm>
          <a:off x="1387475" y="3271838"/>
          <a:ext cx="2613025" cy="688975"/>
        </p:xfrm>
        <a:graphic>
          <a:graphicData uri="http://schemas.openxmlformats.org/presentationml/2006/ole">
            <p:oleObj spid="_x0000_s6149" name="Equation" r:id="rId6" imgW="1638000" imgH="431640" progId="Equation.3">
              <p:embed/>
            </p:oleObj>
          </a:graphicData>
        </a:graphic>
      </p:graphicFrame>
      <p:graphicFrame>
        <p:nvGraphicFramePr>
          <p:cNvPr id="6150" name="Object 14"/>
          <p:cNvGraphicFramePr>
            <a:graphicFrameLocks noChangeAspect="1"/>
          </p:cNvGraphicFramePr>
          <p:nvPr/>
        </p:nvGraphicFramePr>
        <p:xfrm>
          <a:off x="4879975" y="3263900"/>
          <a:ext cx="911225" cy="688975"/>
        </p:xfrm>
        <a:graphic>
          <a:graphicData uri="http://schemas.openxmlformats.org/presentationml/2006/ole">
            <p:oleObj spid="_x0000_s6150" name="Equation" r:id="rId7" imgW="571320" imgH="431640" progId="Equation.3">
              <p:embed/>
            </p:oleObj>
          </a:graphicData>
        </a:graphic>
      </p:graphicFrame>
      <p:graphicFrame>
        <p:nvGraphicFramePr>
          <p:cNvPr id="6151" name="Object 15"/>
          <p:cNvGraphicFramePr>
            <a:graphicFrameLocks noChangeAspect="1"/>
          </p:cNvGraphicFramePr>
          <p:nvPr/>
        </p:nvGraphicFramePr>
        <p:xfrm>
          <a:off x="6269038" y="3254375"/>
          <a:ext cx="1133475" cy="688975"/>
        </p:xfrm>
        <a:graphic>
          <a:graphicData uri="http://schemas.openxmlformats.org/presentationml/2006/ole">
            <p:oleObj spid="_x0000_s6151" name="Equation" r:id="rId8" imgW="711000" imgH="431640" progId="Equation.3">
              <p:embed/>
            </p:oleObj>
          </a:graphicData>
        </a:graphic>
      </p:graphicFrame>
      <p:graphicFrame>
        <p:nvGraphicFramePr>
          <p:cNvPr id="6152" name="Object 20"/>
          <p:cNvGraphicFramePr>
            <a:graphicFrameLocks noChangeAspect="1"/>
          </p:cNvGraphicFramePr>
          <p:nvPr>
            <p:ph sz="quarter" idx="3"/>
          </p:nvPr>
        </p:nvGraphicFramePr>
        <p:xfrm>
          <a:off x="1366838" y="5032375"/>
          <a:ext cx="3979862" cy="738188"/>
        </p:xfrm>
        <a:graphic>
          <a:graphicData uri="http://schemas.openxmlformats.org/presentationml/2006/ole">
            <p:oleObj spid="_x0000_s6152" name="Equation" r:id="rId9" imgW="2260440" imgH="419040" progId="Equation.3">
              <p:embed/>
            </p:oleObj>
          </a:graphicData>
        </a:graphic>
      </p:graphicFrame>
      <p:graphicFrame>
        <p:nvGraphicFramePr>
          <p:cNvPr id="6153" name="Object 21"/>
          <p:cNvGraphicFramePr>
            <a:graphicFrameLocks noChangeAspect="1"/>
          </p:cNvGraphicFramePr>
          <p:nvPr/>
        </p:nvGraphicFramePr>
        <p:xfrm>
          <a:off x="1203325" y="4552950"/>
          <a:ext cx="1681163" cy="323850"/>
        </p:xfrm>
        <a:graphic>
          <a:graphicData uri="http://schemas.openxmlformats.org/presentationml/2006/ole">
            <p:oleObj spid="_x0000_s6153" name="Equation" r:id="rId10" imgW="1054080" imgH="20304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C1451618-BCE3-4F66-B2D6-F322892B723E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7</a:t>
            </a:fld>
            <a:endParaRPr lang="en-US" altLang="ko-KR" sz="1400"/>
          </a:p>
        </p:txBody>
      </p:sp>
      <p:sp>
        <p:nvSpPr>
          <p:cNvPr id="352258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14.3 Shooting Method for Solving Linear BVPs</a:t>
            </a:r>
          </a:p>
        </p:txBody>
      </p:sp>
      <p:sp>
        <p:nvSpPr>
          <p:cNvPr id="717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Ex 14.4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  </a:t>
            </a:r>
            <a:r>
              <a:rPr lang="en-US" altLang="ko-KR" sz="1800" smtClean="0">
                <a:latin typeface="Arial" charset="0"/>
                <a:sym typeface="Wingdings" pitchFamily="2" charset="2"/>
              </a:rPr>
              <a:t> </a:t>
            </a:r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Ex 14.5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  </a:t>
            </a:r>
            <a:r>
              <a:rPr lang="en-US" altLang="ko-KR" sz="1800" smtClean="0">
                <a:latin typeface="Arial" charset="0"/>
                <a:sym typeface="Wingdings" pitchFamily="2" charset="2"/>
              </a:rPr>
              <a:t></a:t>
            </a:r>
            <a:endParaRPr lang="en-US" altLang="ko-KR" sz="1800" smtClean="0">
              <a:latin typeface="Arial" charset="0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225550" y="1960563"/>
          <a:ext cx="3082925" cy="628650"/>
        </p:xfrm>
        <a:graphic>
          <a:graphicData uri="http://schemas.openxmlformats.org/presentationml/2006/ole">
            <p:oleObj spid="_x0000_s7170" name="Equation" r:id="rId3" imgW="1930320" imgH="393480" progId="Equation.3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4900613" y="2101850"/>
          <a:ext cx="2373312" cy="325438"/>
        </p:xfrm>
        <a:graphic>
          <a:graphicData uri="http://schemas.openxmlformats.org/presentationml/2006/ole">
            <p:oleObj spid="_x0000_s7171" name="Equation" r:id="rId4" imgW="1485720" imgH="203040" progId="Equation.3">
              <p:embed/>
            </p:oleObj>
          </a:graphicData>
        </a:graphic>
      </p:graphicFrame>
      <p:graphicFrame>
        <p:nvGraphicFramePr>
          <p:cNvPr id="7172" name="Object 8"/>
          <p:cNvGraphicFramePr>
            <a:graphicFrameLocks noChangeAspect="1"/>
          </p:cNvGraphicFramePr>
          <p:nvPr/>
        </p:nvGraphicFramePr>
        <p:xfrm>
          <a:off x="1438275" y="2825750"/>
          <a:ext cx="2352675" cy="365125"/>
        </p:xfrm>
        <a:graphic>
          <a:graphicData uri="http://schemas.openxmlformats.org/presentationml/2006/ole">
            <p:oleObj spid="_x0000_s7172" name="Equation" r:id="rId5" imgW="1473120" imgH="228600" progId="Equation.3">
              <p:embed/>
            </p:oleObj>
          </a:graphicData>
        </a:graphic>
      </p:graphicFrame>
      <p:graphicFrame>
        <p:nvGraphicFramePr>
          <p:cNvPr id="7173" name="Object 9"/>
          <p:cNvGraphicFramePr>
            <a:graphicFrameLocks noChangeAspect="1"/>
          </p:cNvGraphicFramePr>
          <p:nvPr/>
        </p:nvGraphicFramePr>
        <p:xfrm>
          <a:off x="1217613" y="4064000"/>
          <a:ext cx="3082925" cy="628650"/>
        </p:xfrm>
        <a:graphic>
          <a:graphicData uri="http://schemas.openxmlformats.org/presentationml/2006/ole">
            <p:oleObj spid="_x0000_s7173" name="Equation" r:id="rId6" imgW="1930320" imgH="393480" progId="Equation.3">
              <p:embed/>
            </p:oleObj>
          </a:graphicData>
        </a:graphic>
      </p:graphicFrame>
      <p:graphicFrame>
        <p:nvGraphicFramePr>
          <p:cNvPr id="7174" name="Object 10"/>
          <p:cNvGraphicFramePr>
            <a:graphicFrameLocks noChangeAspect="1"/>
          </p:cNvGraphicFramePr>
          <p:nvPr/>
        </p:nvGraphicFramePr>
        <p:xfrm>
          <a:off x="4816475" y="4268788"/>
          <a:ext cx="3105150" cy="325437"/>
        </p:xfrm>
        <a:graphic>
          <a:graphicData uri="http://schemas.openxmlformats.org/presentationml/2006/ole">
            <p:oleObj spid="_x0000_s7174" name="Equation" r:id="rId7" imgW="1942920" imgH="203040" progId="Equation.3">
              <p:embed/>
            </p:oleObj>
          </a:graphicData>
        </a:graphic>
      </p:graphicFrame>
      <p:graphicFrame>
        <p:nvGraphicFramePr>
          <p:cNvPr id="7175" name="Object 11"/>
          <p:cNvGraphicFramePr>
            <a:graphicFrameLocks noChangeAspect="1"/>
          </p:cNvGraphicFramePr>
          <p:nvPr/>
        </p:nvGraphicFramePr>
        <p:xfrm>
          <a:off x="1435100" y="4813300"/>
          <a:ext cx="2413000" cy="365125"/>
        </p:xfrm>
        <a:graphic>
          <a:graphicData uri="http://schemas.openxmlformats.org/presentationml/2006/ole">
            <p:oleObj spid="_x0000_s7175" name="Equation" r:id="rId8" imgW="1511280" imgH="2286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B659E9E0-B19C-446C-B80C-825C7B9F7C36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8</a:t>
            </a:fld>
            <a:endParaRPr lang="en-US" altLang="ko-KR" sz="1400"/>
          </a:p>
        </p:txBody>
      </p:sp>
      <p:sp>
        <p:nvSpPr>
          <p:cNvPr id="356354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14.2 Shooting Method for Solving NonLinear BVPs</a:t>
            </a:r>
          </a:p>
        </p:txBody>
      </p:sp>
      <p:sp>
        <p:nvSpPr>
          <p:cNvPr id="82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662863" cy="4495800"/>
          </a:xfrm>
        </p:spPr>
        <p:txBody>
          <a:bodyPr/>
          <a:lstStyle/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Nonlinear Shooting Based on the Secant Method</a:t>
            </a: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use an iterative process based on the secant method presented in</a:t>
            </a:r>
            <a:br>
              <a:rPr lang="en-US" altLang="ko-KR" sz="1800" smtClean="0">
                <a:latin typeface="Arial" charset="0"/>
              </a:rPr>
            </a:br>
            <a:r>
              <a:rPr lang="en-US" altLang="ko-KR" sz="1800" smtClean="0">
                <a:latin typeface="Arial" charset="0"/>
              </a:rPr>
              <a:t>   Chapter 2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the initial slope ‘t’, begin with u’(a) = t(1) = 0, error is m(1)</a:t>
            </a:r>
            <a:br>
              <a:rPr lang="en-US" altLang="ko-KR" sz="1800" smtClean="0">
                <a:latin typeface="Arial" charset="0"/>
              </a:rPr>
            </a:br>
            <a:r>
              <a:rPr lang="en-US" altLang="ko-KR" sz="1800" smtClean="0">
                <a:latin typeface="Arial" charset="0"/>
              </a:rPr>
              <a:t>  Unless the absolute value of m(1) is less than the tolerance, we continue</a:t>
            </a:r>
            <a:br>
              <a:rPr lang="en-US" altLang="ko-KR" sz="1800" smtClean="0">
                <a:latin typeface="Arial" charset="0"/>
              </a:rPr>
            </a:br>
            <a:r>
              <a:rPr lang="en-US" altLang="ko-KR" sz="1800" smtClean="0">
                <a:latin typeface="Arial" charset="0"/>
              </a:rPr>
              <a:t>  by solving eq.</a:t>
            </a:r>
          </a:p>
          <a:p>
            <a:pPr marL="0" indent="0" eaLnBrk="1" hangingPunct="1">
              <a:buFontTx/>
              <a:buNone/>
            </a:pPr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582738" y="2657475"/>
          <a:ext cx="1822450" cy="373063"/>
        </p:xfrm>
        <a:graphic>
          <a:graphicData uri="http://schemas.openxmlformats.org/presentationml/2006/ole">
            <p:oleObj spid="_x0000_s8194" name="Equation" r:id="rId3" imgW="990360" imgH="203040" progId="Equation.3">
              <p:embed/>
            </p:oleObj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3670300" y="2619375"/>
          <a:ext cx="1216025" cy="420688"/>
        </p:xfrm>
        <a:graphic>
          <a:graphicData uri="http://schemas.openxmlformats.org/presentationml/2006/ole">
            <p:oleObj spid="_x0000_s8195" name="Equation" r:id="rId4" imgW="660240" imgH="228600" progId="Equation.3">
              <p:embed/>
            </p:oleObj>
          </a:graphicData>
        </a:graphic>
      </p:graphicFrame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5060950" y="2646363"/>
          <a:ext cx="2055813" cy="373062"/>
        </p:xfrm>
        <a:graphic>
          <a:graphicData uri="http://schemas.openxmlformats.org/presentationml/2006/ole">
            <p:oleObj spid="_x0000_s8196" name="Equation" r:id="rId5" imgW="1117440" imgH="203040" progId="Equation.3">
              <p:embed/>
            </p:oleObj>
          </a:graphicData>
        </a:graphic>
      </p:graphicFrame>
      <p:graphicFrame>
        <p:nvGraphicFramePr>
          <p:cNvPr id="8197" name="Object 8"/>
          <p:cNvGraphicFramePr>
            <a:graphicFrameLocks noChangeAspect="1"/>
          </p:cNvGraphicFramePr>
          <p:nvPr/>
        </p:nvGraphicFramePr>
        <p:xfrm>
          <a:off x="1731963" y="4838700"/>
          <a:ext cx="4556125" cy="768350"/>
        </p:xfrm>
        <a:graphic>
          <a:graphicData uri="http://schemas.openxmlformats.org/presentationml/2006/ole">
            <p:oleObj spid="_x0000_s8197" name="Equation" r:id="rId6" imgW="2476440" imgH="41904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</a:t>
            </a:r>
            <a:fld id="{F2DB3262-B68A-4EF7-BD17-7DA1EBC78159}" type="slidenum"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9</a:t>
            </a:fld>
            <a:endParaRPr lang="en-US" altLang="ko-KR" sz="1400"/>
          </a:p>
        </p:txBody>
      </p:sp>
      <p:sp>
        <p:nvSpPr>
          <p:cNvPr id="353282" name="Rectangle 2" descr="흰색 대리석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smtClean="0"/>
              <a:t>14.2 Shooting Method for Solving NonLinear BVPs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96213" cy="4495800"/>
          </a:xfrm>
        </p:spPr>
        <p:txBody>
          <a:bodyPr/>
          <a:lstStyle/>
          <a:p>
            <a:pPr marL="0" indent="0" eaLnBrk="1" hangingPunct="1"/>
            <a:r>
              <a:rPr lang="en-US" altLang="ko-KR" sz="1800" smtClean="0">
                <a:latin typeface="Arial" charset="0"/>
              </a:rPr>
              <a:t>  EX 14.6</a:t>
            </a: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ko-KR" sz="1800" smtClean="0">
                <a:latin typeface="Arial" charset="0"/>
              </a:rPr>
              <a:t>   </a:t>
            </a:r>
            <a:r>
              <a:rPr lang="en-US" altLang="ko-KR" sz="1800" smtClean="0">
                <a:latin typeface="Arial" charset="0"/>
                <a:sym typeface="Wingdings" pitchFamily="2" charset="2"/>
              </a:rPr>
              <a:t> y = 1/(x+1)</a:t>
            </a:r>
            <a:endParaRPr lang="en-US" altLang="ko-KR" sz="1800" smtClean="0">
              <a:latin typeface="Arial" charset="0"/>
            </a:endParaRPr>
          </a:p>
          <a:p>
            <a:pPr marL="0" indent="0" eaLnBrk="1" hangingPunct="1"/>
            <a:endParaRPr lang="en-US" altLang="ko-KR" sz="1800" smtClean="0">
              <a:latin typeface="Arial" charset="0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289050" y="2041525"/>
          <a:ext cx="1235075" cy="346075"/>
        </p:xfrm>
        <a:graphic>
          <a:graphicData uri="http://schemas.openxmlformats.org/presentationml/2006/ole">
            <p:oleObj spid="_x0000_s9218" name="Equation" r:id="rId3" imgW="723600" imgH="203040" progId="Equation.3">
              <p:embed/>
            </p:oleObj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3119438" y="2041525"/>
          <a:ext cx="982662" cy="366713"/>
        </p:xfrm>
        <a:graphic>
          <a:graphicData uri="http://schemas.openxmlformats.org/presentationml/2006/ole">
            <p:oleObj spid="_x0000_s9219" name="Equation" r:id="rId4" imgW="545760" imgH="203040" progId="Equation.3">
              <p:embed/>
            </p:oleObj>
          </a:graphicData>
        </a:graphic>
      </p:graphicFrame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4303713" y="2032000"/>
          <a:ext cx="2446337" cy="366713"/>
        </p:xfrm>
        <a:graphic>
          <a:graphicData uri="http://schemas.openxmlformats.org/presentationml/2006/ole">
            <p:oleObj spid="_x0000_s9220" name="Equation" r:id="rId5" imgW="1358640" imgH="20304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12330</TotalTime>
  <Words>1080</Words>
  <Application>Microsoft PowerPoint</Application>
  <PresentationFormat>On-screen Show (4:3)</PresentationFormat>
  <Paragraphs>207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Times New Roman</vt:lpstr>
      <vt:lpstr>굴림</vt:lpstr>
      <vt:lpstr>Arial</vt:lpstr>
      <vt:lpstr>Tahoma</vt:lpstr>
      <vt:lpstr>Symbol</vt:lpstr>
      <vt:lpstr>Wingdings</vt:lpstr>
      <vt:lpstr>Courier New</vt:lpstr>
      <vt:lpstr>기본 디자인</vt:lpstr>
      <vt:lpstr>Adobe Photoshop Image</vt:lpstr>
      <vt:lpstr>Microsoft Equation 3.0</vt:lpstr>
      <vt:lpstr>Ordinary Differential Equations Boundary Value Problems  Dr. Rajib Mandal Department of Mathematics Raiganj University</vt:lpstr>
      <vt:lpstr>14.1 Shooting Method for Solving Linear BVPs</vt:lpstr>
      <vt:lpstr>14.1 Shooting Method for Solving Linear BVPs</vt:lpstr>
      <vt:lpstr>14.3 Shooting Method for Solving Linear BVPs</vt:lpstr>
      <vt:lpstr>14.1 Shooting Method for Solving Linear BVPs</vt:lpstr>
      <vt:lpstr>14.3 Shooting Method for Solving Linear BVPs</vt:lpstr>
      <vt:lpstr>14.3 Shooting Method for Solving Linear BVPs</vt:lpstr>
      <vt:lpstr>14.2 Shooting Method for Solving NonLinear BVPs</vt:lpstr>
      <vt:lpstr>14.2 Shooting Method for Solving NonLinear BVPs</vt:lpstr>
      <vt:lpstr>14.2 Shooting Method for Solving NonLinear BVPs</vt:lpstr>
      <vt:lpstr>14.2 Shooting Method for Solving NonLinear BVPs</vt:lpstr>
      <vt:lpstr>14.3 Finite Difference Method for Solving Linear BVPs</vt:lpstr>
      <vt:lpstr>Finite Difference Method for Solving Linear BVPs</vt:lpstr>
      <vt:lpstr>Finite Difference Method for Solving Linear BVPs</vt:lpstr>
      <vt:lpstr>Example 14.9  A Finite-Difference Problem</vt:lpstr>
      <vt:lpstr>Example 14.9  A Finite-Difference Problem</vt:lpstr>
      <vt:lpstr>Example 14.9  A Finite-Difference Problem</vt:lpstr>
      <vt:lpstr>Example 14.10  A Matlab Script for a Linear FDP.</vt:lpstr>
      <vt:lpstr>Example 14.10  A Matlab Script for a Linear FDP.</vt:lpstr>
      <vt:lpstr>14.4 FDM for Solving Nonlinear BVPs</vt:lpstr>
      <vt:lpstr>Example 14.12 Solving a Nonlinear BVP by Using FDM</vt:lpstr>
      <vt:lpstr>Example 14.12 Solving a Nonlinear BVP by Using FDM</vt:lpstr>
      <vt:lpstr>Example 14.12 Solving a Nonlinear BVP by Using FDM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Nicholas Park</dc:creator>
  <cp:lastModifiedBy>Home</cp:lastModifiedBy>
  <cp:revision>178</cp:revision>
  <dcterms:created xsi:type="dcterms:W3CDTF">1999-03-28T02:55:44Z</dcterms:created>
  <dcterms:modified xsi:type="dcterms:W3CDTF">2021-12-11T08:46:18Z</dcterms:modified>
</cp:coreProperties>
</file>