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61" r:id="rId5"/>
    <p:sldId id="263" r:id="rId6"/>
    <p:sldId id="264" r:id="rId7"/>
    <p:sldId id="265" r:id="rId8"/>
    <p:sldId id="266" r:id="rId9"/>
    <p:sldId id="268" r:id="rId10"/>
    <p:sldId id="281" r:id="rId11"/>
    <p:sldId id="280" r:id="rId12"/>
    <p:sldId id="269" r:id="rId13"/>
    <p:sldId id="282" r:id="rId14"/>
    <p:sldId id="270" r:id="rId15"/>
    <p:sldId id="279" r:id="rId16"/>
    <p:sldId id="271" r:id="rId17"/>
    <p:sldId id="272" r:id="rId18"/>
    <p:sldId id="273"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4624" autoAdjust="0"/>
  </p:normalViewPr>
  <p:slideViewPr>
    <p:cSldViewPr>
      <p:cViewPr varScale="1">
        <p:scale>
          <a:sx n="69" d="100"/>
          <a:sy n="69" d="100"/>
        </p:scale>
        <p:origin x="-139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D8BD707-D9CF-40AE-B4C6-C98DA3205C09}" type="datetimeFigureOut">
              <a:rPr lang="en-US" smtClean="0"/>
              <a:pPr/>
              <a:t>12/12/2021</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D8BD707-D9CF-40AE-B4C6-C98DA3205C09}" type="datetimeFigureOut">
              <a:rPr lang="en-US" smtClean="0"/>
              <a:pPr/>
              <a:t>12/12/2021</a:t>
            </a:fld>
            <a:endParaRPr lang="en-US"/>
          </a:p>
        </p:txBody>
      </p:sp>
      <p:sp>
        <p:nvSpPr>
          <p:cNvPr id="15" name="Slide Number Placeholder 14"/>
          <p:cNvSpPr>
            <a:spLocks noGrp="1"/>
          </p:cNvSpPr>
          <p:nvPr>
            <p:ph type="sldNum" sz="quarter" idx="15"/>
          </p:nvPr>
        </p:nvSpPr>
        <p:spPr/>
        <p:txBody>
          <a:bodyPr/>
          <a:lstStyle>
            <a:lvl1pPr algn="ctr">
              <a:defRPr/>
            </a:lvl1pPr>
          </a:lstStyle>
          <a:p>
            <a:fld id="{B6F15528-21DE-4FAA-801E-634DDDAF4B2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12/12/2021</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D8BD707-D9CF-40AE-B4C6-C98DA3205C09}" type="datetimeFigureOut">
              <a:rPr lang="en-US" smtClean="0"/>
              <a:pPr/>
              <a:t>12/12/2021</a:t>
            </a:fld>
            <a:endParaRPr lang="en-US"/>
          </a:p>
        </p:txBody>
      </p:sp>
      <p:sp>
        <p:nvSpPr>
          <p:cNvPr id="9" name="Slide Number Placeholder 8"/>
          <p:cNvSpPr>
            <a:spLocks noGrp="1"/>
          </p:cNvSpPr>
          <p:nvPr>
            <p:ph type="sldNum" sz="quarter" idx="15"/>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12/12/2021</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D8BD707-D9CF-40AE-B4C6-C98DA3205C09}" type="datetimeFigureOut">
              <a:rPr lang="en-US" smtClean="0"/>
              <a:pPr/>
              <a:t>12/12/2021</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6F15528-21DE-4FAA-801E-634DDDAF4B2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6248400"/>
          </a:xfrm>
        </p:spPr>
        <p:txBody>
          <a:bodyPr>
            <a:normAutofit/>
          </a:bodyPr>
          <a:lstStyle/>
          <a:p>
            <a:r>
              <a:rPr sz="800" smtClean="0"/>
              <a:t>Inside into Big Data Management, Cloud Computing, Usability Engineering Domains: Emerging Educational Programs and Possible Models—</a:t>
            </a:r>
            <a:r>
              <a:rPr sz="800" i="1" smtClean="0"/>
              <a:t>A Techno Educational Mapping for building Healthy Digital India</a:t>
            </a:r>
            <a:r>
              <a:rPr sz="800" smtClean="0"/>
              <a:t/>
            </a:r>
            <a:br>
              <a:rPr sz="800" smtClean="0"/>
            </a:br>
            <a:endParaRPr lang="en-US" sz="800" dirty="0"/>
          </a:p>
        </p:txBody>
      </p:sp>
      <p:sp>
        <p:nvSpPr>
          <p:cNvPr id="4" name="Rectangle 3"/>
          <p:cNvSpPr/>
          <p:nvPr/>
        </p:nvSpPr>
        <p:spPr>
          <a:xfrm>
            <a:off x="381000" y="228600"/>
            <a:ext cx="8458200" cy="617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hangingPunct="0"/>
            <a:endParaRPr lang="en-US" sz="3200" b="1" dirty="0" smtClean="0">
              <a:solidFill>
                <a:srgbClr val="C00000"/>
              </a:solidFill>
            </a:endParaRPr>
          </a:p>
          <a:p>
            <a:pPr algn="just" hangingPunct="0"/>
            <a:endParaRPr lang="en-US" sz="3200" b="1" dirty="0" smtClean="0">
              <a:solidFill>
                <a:srgbClr val="C00000"/>
              </a:solidFill>
            </a:endParaRPr>
          </a:p>
          <a:p>
            <a:pPr lvl="0" algn="ctr"/>
            <a:r>
              <a:rPr lang="en-US" sz="5400" dirty="0" smtClean="0">
                <a:solidFill>
                  <a:srgbClr val="C00000"/>
                </a:solidFill>
              </a:rPr>
              <a:t>Towards  a Cloud Science: </a:t>
            </a:r>
            <a:r>
              <a:rPr lang="en-US" sz="5400" i="1" dirty="0" smtClean="0">
                <a:solidFill>
                  <a:srgbClr val="7030A0"/>
                </a:solidFill>
              </a:rPr>
              <a:t>What Next</a:t>
            </a:r>
            <a:r>
              <a:rPr lang="en-US" sz="5400" dirty="0" smtClean="0">
                <a:solidFill>
                  <a:srgbClr val="7030A0"/>
                </a:solidFill>
              </a:rPr>
              <a:t>?</a:t>
            </a:r>
            <a:r>
              <a:rPr lang="en-US" sz="5400" b="1" dirty="0" smtClean="0">
                <a:solidFill>
                  <a:srgbClr val="7030A0"/>
                </a:solidFill>
              </a:rPr>
              <a:t> </a:t>
            </a:r>
            <a:endParaRPr lang="en-US" sz="5400" b="1" dirty="0" smtClean="0">
              <a:solidFill>
                <a:srgbClr val="7030A0"/>
              </a:solidFill>
            </a:endParaRPr>
          </a:p>
          <a:p>
            <a:pPr lvl="0" algn="ctr"/>
            <a:endParaRPr lang="en-US" sz="3200" b="1" dirty="0" smtClean="0">
              <a:solidFill>
                <a:srgbClr val="FFFF00"/>
              </a:solidFill>
            </a:endParaRPr>
          </a:p>
          <a:p>
            <a:pPr lvl="0" algn="ctr"/>
            <a:r>
              <a:rPr lang="en-US" sz="3200" b="1" dirty="0" smtClean="0">
                <a:solidFill>
                  <a:srgbClr val="FFFF00"/>
                </a:solidFill>
              </a:rPr>
              <a:t>PhD CIS 1101 (For Coursework)</a:t>
            </a:r>
            <a:endParaRPr lang="en-US" sz="3200" dirty="0" smtClean="0">
              <a:solidFill>
                <a:srgbClr val="FFFF00"/>
              </a:solidFill>
            </a:endParaRPr>
          </a:p>
          <a:p>
            <a:pPr algn="just"/>
            <a:endParaRPr lang="en-US" sz="3600" i="1" dirty="0" smtClean="0"/>
          </a:p>
          <a:p>
            <a:pPr algn="ctr"/>
            <a:endParaRPr lang="en-US" sz="3600" b="1" dirty="0" smtClean="0">
              <a:solidFill>
                <a:srgbClr val="FFFF00"/>
              </a:solidFill>
            </a:endParaRPr>
          </a:p>
          <a:p>
            <a:pPr algn="ctr"/>
            <a:r>
              <a:rPr lang="en-US" sz="2800" b="1" dirty="0" smtClean="0">
                <a:solidFill>
                  <a:srgbClr val="FFFF00"/>
                </a:solidFill>
              </a:rPr>
              <a:t> </a:t>
            </a:r>
          </a:p>
          <a:p>
            <a:pPr algn="ctr"/>
            <a:r>
              <a:rPr lang="en-IN" sz="3600" b="1" dirty="0" smtClean="0">
                <a:solidFill>
                  <a:srgbClr val="0070C0"/>
                </a:solidFill>
              </a:rPr>
              <a:t>Dr. Prantosh K. Paul, </a:t>
            </a:r>
            <a:r>
              <a:rPr lang="en-IN" sz="2400" b="1" i="1" dirty="0" smtClean="0">
                <a:solidFill>
                  <a:srgbClr val="7030A0"/>
                </a:solidFill>
              </a:rPr>
              <a:t>PhD</a:t>
            </a:r>
            <a:r>
              <a:rPr lang="en-US" sz="2400" b="1" i="1" dirty="0" smtClean="0">
                <a:solidFill>
                  <a:srgbClr val="7030A0"/>
                </a:solidFill>
              </a:rPr>
              <a:t> IIEST, Shibpur</a:t>
            </a:r>
            <a:r>
              <a:rPr lang="en-IN" sz="2400" b="1" i="1" dirty="0" smtClean="0">
                <a:solidFill>
                  <a:srgbClr val="7030A0"/>
                </a:solidFill>
              </a:rPr>
              <a:t> </a:t>
            </a:r>
            <a:endParaRPr lang="en-US" sz="2400" i="1" dirty="0" smtClean="0">
              <a:solidFill>
                <a:srgbClr val="7030A0"/>
              </a:solidFill>
            </a:endParaRPr>
          </a:p>
          <a:p>
            <a:pPr algn="ctr"/>
            <a:r>
              <a:rPr lang="en-IN" sz="2400" b="1" dirty="0" smtClean="0">
                <a:solidFill>
                  <a:srgbClr val="C00000"/>
                </a:solidFill>
              </a:rPr>
              <a:t>Department of Computer &amp; Information Science</a:t>
            </a:r>
            <a:endParaRPr lang="en-US" sz="2400" dirty="0" smtClean="0">
              <a:solidFill>
                <a:srgbClr val="C00000"/>
              </a:solidFill>
            </a:endParaRPr>
          </a:p>
          <a:p>
            <a:pPr algn="ctr"/>
            <a:r>
              <a:rPr lang="en-IN" sz="3600" b="1" dirty="0" smtClean="0">
                <a:solidFill>
                  <a:srgbClr val="C00000"/>
                </a:solidFill>
              </a:rPr>
              <a:t>Raiganj University, </a:t>
            </a:r>
            <a:endParaRPr lang="en-US" sz="3600" dirty="0" smtClean="0">
              <a:solidFill>
                <a:srgbClr val="C00000"/>
              </a:solidFill>
            </a:endParaRPr>
          </a:p>
          <a:p>
            <a:pPr algn="ctr"/>
            <a:r>
              <a:rPr lang="en-IN" sz="2400" b="1" dirty="0" smtClean="0">
                <a:solidFill>
                  <a:srgbClr val="C00000"/>
                </a:solidFill>
              </a:rPr>
              <a:t>Raiganj-733134, West Bengal, India</a:t>
            </a:r>
            <a:endParaRPr lang="en-US" sz="2400" dirty="0" smtClean="0">
              <a:solidFill>
                <a:srgbClr val="C00000"/>
              </a:solidFill>
            </a:endParaRPr>
          </a:p>
          <a:p>
            <a:endParaRPr lang="en-US" sz="2400" dirty="0" smtClean="0"/>
          </a:p>
          <a:p>
            <a:pPr algn="ctr"/>
            <a:endParaRPr lang="en-US" sz="2400" dirty="0" smtClean="0">
              <a:solidFill>
                <a:srgbClr val="C00000"/>
              </a:solidFill>
            </a:endParaRPr>
          </a:p>
          <a:p>
            <a:pPr algn="ctr"/>
            <a:endParaRPr lang="en-US" sz="2400" dirty="0" smtClean="0">
              <a:solidFill>
                <a:srgbClr val="C00000"/>
              </a:solidFill>
            </a:endParaRPr>
          </a:p>
          <a:p>
            <a:pPr algn="ct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715000"/>
          </a:xfrm>
        </p:spPr>
        <p:txBody>
          <a:bodyPr/>
          <a:lstStyle/>
          <a:p>
            <a:pPr algn="ctr">
              <a:buNone/>
            </a:pPr>
            <a:r>
              <a:rPr lang="en-US" b="1" dirty="0" smtClean="0">
                <a:solidFill>
                  <a:srgbClr val="FFFF00"/>
                </a:solidFill>
              </a:rPr>
              <a:t>Common Program (International)</a:t>
            </a:r>
          </a:p>
          <a:p>
            <a:endParaRPr lang="en-US" dirty="0" smtClean="0"/>
          </a:p>
          <a:p>
            <a:r>
              <a:rPr lang="en-US" dirty="0" smtClean="0"/>
              <a:t>BS/MS-Human Computer Interaction</a:t>
            </a:r>
          </a:p>
          <a:p>
            <a:r>
              <a:rPr lang="en-US" dirty="0" smtClean="0"/>
              <a:t>BS/MS-Usability Engineering</a:t>
            </a:r>
          </a:p>
          <a:p>
            <a:endParaRPr lang="en-US" dirty="0" smtClean="0"/>
          </a:p>
          <a:p>
            <a:pPr algn="ctr">
              <a:buNone/>
            </a:pPr>
            <a:r>
              <a:rPr lang="en-US" b="1" dirty="0" smtClean="0">
                <a:solidFill>
                  <a:srgbClr val="FFFF00"/>
                </a:solidFill>
              </a:rPr>
              <a:t>Program in India </a:t>
            </a:r>
          </a:p>
          <a:p>
            <a:r>
              <a:rPr lang="en-US" dirty="0" smtClean="0"/>
              <a:t>Nil, Though India has numerous Higher Educational Institute (HEIs)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715000"/>
          </a:xfrm>
        </p:spPr>
        <p:txBody>
          <a:bodyPr/>
          <a:lstStyle/>
          <a:p>
            <a:pPr algn="ctr">
              <a:buNone/>
            </a:pPr>
            <a:r>
              <a:rPr lang="en-US" b="1" dirty="0" smtClean="0">
                <a:solidFill>
                  <a:srgbClr val="FFFF00"/>
                </a:solidFill>
              </a:rPr>
              <a:t>Common Program (International)</a:t>
            </a:r>
          </a:p>
          <a:p>
            <a:endParaRPr lang="en-US" dirty="0" smtClean="0"/>
          </a:p>
          <a:p>
            <a:r>
              <a:rPr lang="en-US" dirty="0" smtClean="0"/>
              <a:t>BS/MS-Human Computer Interaction</a:t>
            </a:r>
          </a:p>
          <a:p>
            <a:r>
              <a:rPr lang="en-US" dirty="0" smtClean="0"/>
              <a:t>BS/MS-Usability Engineering</a:t>
            </a:r>
          </a:p>
          <a:p>
            <a:endParaRPr lang="en-US" dirty="0" smtClean="0"/>
          </a:p>
          <a:p>
            <a:pPr algn="ctr">
              <a:buNone/>
            </a:pPr>
            <a:r>
              <a:rPr lang="en-US" b="1" dirty="0" smtClean="0">
                <a:solidFill>
                  <a:srgbClr val="FFFF00"/>
                </a:solidFill>
              </a:rPr>
              <a:t>Program in India </a:t>
            </a:r>
          </a:p>
          <a:p>
            <a:r>
              <a:rPr lang="en-US" dirty="0" smtClean="0"/>
              <a:t>Nil, Though India has numerous Higher Educational Institute (HEIs)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91200"/>
          </a:xfrm>
        </p:spPr>
        <p:txBody>
          <a:bodyPr/>
          <a:lstStyle/>
          <a:p>
            <a:pPr algn="ctr">
              <a:buNone/>
            </a:pPr>
            <a:r>
              <a:rPr lang="en-US" b="1" dirty="0" smtClean="0">
                <a:solidFill>
                  <a:srgbClr val="FFFF00"/>
                </a:solidFill>
              </a:rPr>
              <a:t>Indian Higher Educational Institutes</a:t>
            </a:r>
          </a:p>
          <a:p>
            <a:pPr algn="ctr">
              <a:buNone/>
            </a:pPr>
            <a:endParaRPr lang="en-US" b="1" dirty="0" smtClean="0">
              <a:solidFill>
                <a:srgbClr val="FFFF00"/>
              </a:solidFill>
            </a:endParaRPr>
          </a:p>
          <a:p>
            <a:pPr algn="ctr">
              <a:buNone/>
            </a:pPr>
            <a:endParaRPr lang="en-US" b="1" dirty="0">
              <a:solidFill>
                <a:srgbClr val="FFFF00"/>
              </a:solidFill>
            </a:endParaRPr>
          </a:p>
        </p:txBody>
      </p:sp>
      <p:graphicFrame>
        <p:nvGraphicFramePr>
          <p:cNvPr id="4" name="Table 3"/>
          <p:cNvGraphicFramePr>
            <a:graphicFrameLocks noGrp="1"/>
          </p:cNvGraphicFramePr>
          <p:nvPr/>
        </p:nvGraphicFramePr>
        <p:xfrm>
          <a:off x="1524000" y="1397000"/>
          <a:ext cx="6096000" cy="3784599"/>
        </p:xfrm>
        <a:graphic>
          <a:graphicData uri="http://schemas.openxmlformats.org/drawingml/2006/table">
            <a:tbl>
              <a:tblPr firstRow="1" bandRow="1">
                <a:tableStyleId>{5C22544A-7EE6-4342-B048-85BDC9FD1C3A}</a:tableStyleId>
              </a:tblPr>
              <a:tblGrid>
                <a:gridCol w="3048000"/>
                <a:gridCol w="3048000"/>
              </a:tblGrid>
              <a:tr h="910037">
                <a:tc>
                  <a:txBody>
                    <a:bodyPr/>
                    <a:lstStyle/>
                    <a:p>
                      <a:pPr algn="ctr"/>
                      <a:r>
                        <a:rPr lang="en-US" dirty="0" smtClean="0">
                          <a:solidFill>
                            <a:srgbClr val="FFFF00"/>
                          </a:solidFill>
                        </a:rPr>
                        <a:t>Institutes </a:t>
                      </a:r>
                    </a:p>
                    <a:p>
                      <a:pPr algn="ctr"/>
                      <a:endParaRPr lang="en-US" dirty="0">
                        <a:solidFill>
                          <a:srgbClr val="FFFF00"/>
                        </a:solidFill>
                      </a:endParaRPr>
                    </a:p>
                  </a:txBody>
                  <a:tcPr/>
                </a:tc>
                <a:tc>
                  <a:txBody>
                    <a:bodyPr/>
                    <a:lstStyle/>
                    <a:p>
                      <a:pPr algn="ctr"/>
                      <a:r>
                        <a:rPr lang="en-US" dirty="0" smtClean="0">
                          <a:solidFill>
                            <a:srgbClr val="FFFF00"/>
                          </a:solidFill>
                        </a:rPr>
                        <a:t>Numbers (Approx)</a:t>
                      </a:r>
                      <a:endParaRPr lang="en-US" dirty="0">
                        <a:solidFill>
                          <a:srgbClr val="FFFF00"/>
                        </a:solidFill>
                      </a:endParaRPr>
                    </a:p>
                  </a:txBody>
                  <a:tcPr/>
                </a:tc>
              </a:tr>
              <a:tr h="910037">
                <a:tc>
                  <a:txBody>
                    <a:bodyPr/>
                    <a:lstStyle/>
                    <a:p>
                      <a:pPr algn="ctr"/>
                      <a:r>
                        <a:rPr lang="en-US" dirty="0" smtClean="0"/>
                        <a:t>INI</a:t>
                      </a:r>
                      <a:r>
                        <a:rPr lang="en-US" baseline="0" dirty="0" smtClean="0"/>
                        <a:t> (e.g. IITs, NITs, IIMs, IIEST)</a:t>
                      </a:r>
                      <a:endParaRPr lang="en-US" dirty="0"/>
                    </a:p>
                  </a:txBody>
                  <a:tcPr/>
                </a:tc>
                <a:tc>
                  <a:txBody>
                    <a:bodyPr/>
                    <a:lstStyle/>
                    <a:p>
                      <a:pPr algn="ctr"/>
                      <a:r>
                        <a:rPr lang="en-US" dirty="0" smtClean="0"/>
                        <a:t>90+</a:t>
                      </a:r>
                      <a:endParaRPr lang="en-US" dirty="0"/>
                    </a:p>
                  </a:txBody>
                  <a:tcPr/>
                </a:tc>
              </a:tr>
              <a:tr h="527244">
                <a:tc>
                  <a:txBody>
                    <a:bodyPr/>
                    <a:lstStyle/>
                    <a:p>
                      <a:pPr algn="ctr"/>
                      <a:r>
                        <a:rPr lang="en-US" dirty="0" smtClean="0"/>
                        <a:t>Universities </a:t>
                      </a:r>
                      <a:endParaRPr lang="en-US" dirty="0"/>
                    </a:p>
                  </a:txBody>
                  <a:tcPr/>
                </a:tc>
                <a:tc>
                  <a:txBody>
                    <a:bodyPr/>
                    <a:lstStyle/>
                    <a:p>
                      <a:pPr algn="ctr"/>
                      <a:r>
                        <a:rPr lang="en-US" dirty="0" smtClean="0"/>
                        <a:t>700+</a:t>
                      </a:r>
                      <a:endParaRPr lang="en-US" dirty="0"/>
                    </a:p>
                  </a:txBody>
                  <a:tcPr/>
                </a:tc>
              </a:tr>
              <a:tr h="527244">
                <a:tc>
                  <a:txBody>
                    <a:bodyPr/>
                    <a:lstStyle/>
                    <a:p>
                      <a:pPr algn="ctr"/>
                      <a:r>
                        <a:rPr lang="en-US" dirty="0" smtClean="0"/>
                        <a:t>Colleges</a:t>
                      </a:r>
                      <a:endParaRPr lang="en-US" dirty="0"/>
                    </a:p>
                  </a:txBody>
                  <a:tcPr/>
                </a:tc>
                <a:tc>
                  <a:txBody>
                    <a:bodyPr/>
                    <a:lstStyle/>
                    <a:p>
                      <a:pPr algn="ctr"/>
                      <a:r>
                        <a:rPr lang="en-US" dirty="0" smtClean="0"/>
                        <a:t>40000+</a:t>
                      </a:r>
                      <a:endParaRPr lang="en-US" dirty="0"/>
                    </a:p>
                  </a:txBody>
                  <a:tcPr/>
                </a:tc>
              </a:tr>
              <a:tr h="910037">
                <a:tc>
                  <a:txBody>
                    <a:bodyPr/>
                    <a:lstStyle/>
                    <a:p>
                      <a:pPr algn="ctr"/>
                      <a:r>
                        <a:rPr lang="en-US" dirty="0" smtClean="0"/>
                        <a:t>Computer Application Colleges</a:t>
                      </a:r>
                      <a:endParaRPr lang="en-US" dirty="0"/>
                    </a:p>
                  </a:txBody>
                  <a:tcPr/>
                </a:tc>
                <a:tc>
                  <a:txBody>
                    <a:bodyPr/>
                    <a:lstStyle/>
                    <a:p>
                      <a:pPr algn="ctr"/>
                      <a:r>
                        <a:rPr lang="en-US" dirty="0" smtClean="0"/>
                        <a:t>6375</a:t>
                      </a:r>
                      <a:endParaRPr lang="en-US"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VIT.jpg"/>
          <p:cNvPicPr>
            <a:picLocks noGrp="1" noChangeAspect="1"/>
          </p:cNvPicPr>
          <p:nvPr>
            <p:ph idx="1"/>
          </p:nvPr>
        </p:nvPicPr>
        <p:blipFill>
          <a:blip r:embed="rId2"/>
          <a:stretch>
            <a:fillRect/>
          </a:stretch>
        </p:blipFill>
        <p:spPr>
          <a:xfrm>
            <a:off x="533401" y="1676400"/>
            <a:ext cx="8055166" cy="4191000"/>
          </a:xfrm>
        </p:spPr>
      </p:pic>
      <p:sp>
        <p:nvSpPr>
          <p:cNvPr id="3" name="Title 2"/>
          <p:cNvSpPr>
            <a:spLocks noGrp="1"/>
          </p:cNvSpPr>
          <p:nvPr>
            <p:ph type="title"/>
          </p:nvPr>
        </p:nvSpPr>
        <p:spPr/>
        <p:txBody>
          <a:bodyPr/>
          <a:lstStyle/>
          <a:p>
            <a:pPr algn="ctr"/>
            <a:r>
              <a:rPr smtClean="0"/>
              <a:t>Some Exceptions: </a:t>
            </a:r>
            <a:r>
              <a:rPr smtClean="0">
                <a:solidFill>
                  <a:srgbClr val="FFC000"/>
                </a:solidFill>
              </a:rPr>
              <a:t>The Players?</a:t>
            </a:r>
            <a:endParaRPr lang="en-US" dirty="0">
              <a:solidFill>
                <a:srgbClr val="FFC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US" dirty="0" smtClean="0">
                <a:solidFill>
                  <a:srgbClr val="FFFF00"/>
                </a:solidFill>
              </a:rPr>
              <a:t>Broadband Highways.</a:t>
            </a:r>
          </a:p>
          <a:p>
            <a:pPr lvl="0"/>
            <a:r>
              <a:rPr lang="en-US" dirty="0" smtClean="0">
                <a:solidFill>
                  <a:srgbClr val="FFFF00"/>
                </a:solidFill>
              </a:rPr>
              <a:t>Universal Access to Mobility.</a:t>
            </a:r>
          </a:p>
          <a:p>
            <a:pPr lvl="0"/>
            <a:r>
              <a:rPr lang="en-US" dirty="0" smtClean="0">
                <a:solidFill>
                  <a:srgbClr val="FFFF00"/>
                </a:solidFill>
              </a:rPr>
              <a:t>Public Internet Access Program.</a:t>
            </a:r>
          </a:p>
          <a:p>
            <a:pPr lvl="0"/>
            <a:r>
              <a:rPr lang="en-US" dirty="0" smtClean="0">
                <a:solidFill>
                  <a:srgbClr val="FFFF00"/>
                </a:solidFill>
              </a:rPr>
              <a:t>E-Governance—reforming Government by the technology.</a:t>
            </a:r>
          </a:p>
          <a:p>
            <a:pPr lvl="0"/>
            <a:r>
              <a:rPr lang="en-US" dirty="0" smtClean="0">
                <a:solidFill>
                  <a:srgbClr val="FFFF00"/>
                </a:solidFill>
              </a:rPr>
              <a:t>E-</a:t>
            </a:r>
            <a:r>
              <a:rPr lang="en-US" dirty="0" err="1" smtClean="0">
                <a:solidFill>
                  <a:srgbClr val="FFFF00"/>
                </a:solidFill>
              </a:rPr>
              <a:t>Kranti</a:t>
            </a:r>
            <a:r>
              <a:rPr lang="en-US" dirty="0" smtClean="0">
                <a:solidFill>
                  <a:srgbClr val="FFFF00"/>
                </a:solidFill>
              </a:rPr>
              <a:t>—the electronic delivery services.</a:t>
            </a:r>
          </a:p>
          <a:p>
            <a:pPr lvl="0"/>
            <a:r>
              <a:rPr lang="en-US" dirty="0" smtClean="0">
                <a:solidFill>
                  <a:srgbClr val="FFFF00"/>
                </a:solidFill>
              </a:rPr>
              <a:t>Information for All.</a:t>
            </a:r>
          </a:p>
          <a:p>
            <a:pPr lvl="0"/>
            <a:r>
              <a:rPr lang="en-US" dirty="0" smtClean="0">
                <a:solidFill>
                  <a:srgbClr val="FFFF00"/>
                </a:solidFill>
              </a:rPr>
              <a:t>Electronics Manufacturing.</a:t>
            </a:r>
          </a:p>
          <a:p>
            <a:pPr lvl="0"/>
            <a:r>
              <a:rPr lang="en-US" dirty="0" smtClean="0">
                <a:solidFill>
                  <a:srgbClr val="FFFF00"/>
                </a:solidFill>
              </a:rPr>
              <a:t>IT for Jobs.</a:t>
            </a:r>
          </a:p>
          <a:p>
            <a:pPr lvl="0"/>
            <a:r>
              <a:rPr lang="en-US" dirty="0" smtClean="0">
                <a:solidFill>
                  <a:srgbClr val="FFFF00"/>
                </a:solidFill>
              </a:rPr>
              <a:t>Early Harvesting Program.</a:t>
            </a:r>
          </a:p>
          <a:p>
            <a:pPr>
              <a:buNone/>
            </a:pPr>
            <a:endParaRPr lang="en-US" dirty="0"/>
          </a:p>
        </p:txBody>
      </p:sp>
      <p:sp>
        <p:nvSpPr>
          <p:cNvPr id="3" name="Title 2"/>
          <p:cNvSpPr>
            <a:spLocks noGrp="1"/>
          </p:cNvSpPr>
          <p:nvPr>
            <p:ph type="title"/>
          </p:nvPr>
        </p:nvSpPr>
        <p:spPr/>
        <p:txBody>
          <a:bodyPr/>
          <a:lstStyle/>
          <a:p>
            <a:pPr algn="ctr"/>
            <a:r>
              <a:rPr b="1" smtClean="0">
                <a:solidFill>
                  <a:srgbClr val="FFFF00"/>
                </a:solidFill>
              </a:rPr>
              <a:t>Digital India: </a:t>
            </a:r>
            <a:r>
              <a:rPr b="1" i="1" smtClean="0">
                <a:solidFill>
                  <a:srgbClr val="FFFF00"/>
                </a:solidFill>
              </a:rPr>
              <a:t>Agendas</a:t>
            </a:r>
            <a:endParaRPr lang="en-US" b="1" i="1" dirty="0">
              <a:solidFill>
                <a:srgbClr val="FFFF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457200"/>
          <a:ext cx="8229600" cy="29006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en-US" dirty="0" smtClean="0">
                          <a:solidFill>
                            <a:srgbClr val="FFFF00"/>
                          </a:solidFill>
                        </a:rPr>
                        <a:t>Science </a:t>
                      </a:r>
                      <a:endParaRPr lang="en-US" dirty="0">
                        <a:solidFill>
                          <a:srgbClr val="FFFF00"/>
                        </a:solidFill>
                      </a:endParaRPr>
                    </a:p>
                  </a:txBody>
                  <a:tcPr/>
                </a:tc>
                <a:tc>
                  <a:txBody>
                    <a:bodyPr/>
                    <a:lstStyle/>
                    <a:p>
                      <a:pPr algn="ctr"/>
                      <a:r>
                        <a:rPr lang="en-US" dirty="0" smtClean="0">
                          <a:solidFill>
                            <a:srgbClr val="FFFF00"/>
                          </a:solidFill>
                        </a:rPr>
                        <a:t>Commerce </a:t>
                      </a:r>
                      <a:endParaRPr lang="en-US" dirty="0">
                        <a:solidFill>
                          <a:srgbClr val="FFFF00"/>
                        </a:solidFill>
                      </a:endParaRPr>
                    </a:p>
                  </a:txBody>
                  <a:tcPr/>
                </a:tc>
                <a:tc>
                  <a:txBody>
                    <a:bodyPr/>
                    <a:lstStyle/>
                    <a:p>
                      <a:pPr algn="ctr"/>
                      <a:r>
                        <a:rPr lang="en-US" dirty="0" smtClean="0">
                          <a:solidFill>
                            <a:srgbClr val="FFFF00"/>
                          </a:solidFill>
                        </a:rPr>
                        <a:t>Engineering </a:t>
                      </a:r>
                      <a:endParaRPr lang="en-US" dirty="0">
                        <a:solidFill>
                          <a:srgbClr val="FFFF00"/>
                        </a:solidFill>
                      </a:endParaRPr>
                    </a:p>
                  </a:txBody>
                  <a:tcPr/>
                </a:tc>
              </a:tr>
              <a:tr h="370840">
                <a:tc>
                  <a:txBody>
                    <a:bodyPr/>
                    <a:lstStyle/>
                    <a:p>
                      <a:r>
                        <a:rPr lang="en-US" sz="2000" dirty="0" smtClean="0">
                          <a:solidFill>
                            <a:srgbClr val="C00000"/>
                          </a:solidFill>
                        </a:rPr>
                        <a:t>BSc/MSc-Data</a:t>
                      </a:r>
                      <a:r>
                        <a:rPr lang="en-US" sz="2000" baseline="0" dirty="0" smtClean="0">
                          <a:solidFill>
                            <a:srgbClr val="C00000"/>
                          </a:solidFill>
                        </a:rPr>
                        <a:t> Analytics </a:t>
                      </a:r>
                    </a:p>
                    <a:p>
                      <a:pPr hangingPunct="0"/>
                      <a:r>
                        <a:rPr kumimoji="0" lang="en-US" sz="2000" kern="1200" dirty="0" smtClean="0">
                          <a:solidFill>
                            <a:srgbClr val="C00000"/>
                          </a:solidFill>
                          <a:latin typeface="+mn-lt"/>
                          <a:ea typeface="+mn-ea"/>
                          <a:cs typeface="+mn-cs"/>
                        </a:rPr>
                        <a:t>BSc/MSc-IT (Big Data Management )</a:t>
                      </a:r>
                    </a:p>
                    <a:p>
                      <a:r>
                        <a:rPr kumimoji="0" lang="en-US" sz="2000" kern="1200" dirty="0" smtClean="0">
                          <a:solidFill>
                            <a:srgbClr val="C00000"/>
                          </a:solidFill>
                          <a:latin typeface="+mn-lt"/>
                          <a:ea typeface="+mn-ea"/>
                          <a:cs typeface="+mn-cs"/>
                        </a:rPr>
                        <a:t>BSc/MSc-CS/IT/IS (Data Science</a:t>
                      </a:r>
                      <a:r>
                        <a:rPr kumimoji="0" lang="en-US" sz="2000" kern="1200" baseline="0" dirty="0" smtClean="0">
                          <a:solidFill>
                            <a:srgbClr val="C00000"/>
                          </a:solidFill>
                          <a:latin typeface="+mn-lt"/>
                          <a:ea typeface="+mn-ea"/>
                          <a:cs typeface="+mn-cs"/>
                        </a:rPr>
                        <a:t> and </a:t>
                      </a:r>
                      <a:r>
                        <a:rPr kumimoji="0" lang="en-US" sz="2000" kern="1200" dirty="0" smtClean="0">
                          <a:solidFill>
                            <a:srgbClr val="C00000"/>
                          </a:solidFill>
                          <a:latin typeface="+mn-lt"/>
                          <a:ea typeface="+mn-ea"/>
                          <a:cs typeface="+mn-cs"/>
                        </a:rPr>
                        <a:t>Analytics)</a:t>
                      </a:r>
                      <a:endParaRPr lang="en-US" sz="2000" dirty="0">
                        <a:solidFill>
                          <a:srgbClr val="C00000"/>
                        </a:solidFill>
                      </a:endParaRPr>
                    </a:p>
                  </a:txBody>
                  <a:tcPr/>
                </a:tc>
                <a:tc>
                  <a:txBody>
                    <a:bodyPr/>
                    <a:lstStyle/>
                    <a:p>
                      <a:r>
                        <a:rPr lang="en-US" sz="2000" dirty="0" err="1" smtClean="0">
                          <a:solidFill>
                            <a:srgbClr val="C00000"/>
                          </a:solidFill>
                        </a:rPr>
                        <a:t>B.Com</a:t>
                      </a:r>
                      <a:r>
                        <a:rPr lang="en-US" sz="2000" baseline="0" dirty="0" smtClean="0">
                          <a:solidFill>
                            <a:srgbClr val="C00000"/>
                          </a:solidFill>
                        </a:rPr>
                        <a:t> (Cloud Computing and Systems)</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2000" kern="1200" dirty="0" err="1" smtClean="0">
                          <a:solidFill>
                            <a:srgbClr val="C00000"/>
                          </a:solidFill>
                          <a:latin typeface="+mn-lt"/>
                          <a:ea typeface="+mn-ea"/>
                          <a:cs typeface="+mn-cs"/>
                        </a:rPr>
                        <a:t>B.Com</a:t>
                      </a:r>
                      <a:r>
                        <a:rPr kumimoji="0" lang="en-US" sz="2000" kern="1200" dirty="0" smtClean="0">
                          <a:solidFill>
                            <a:srgbClr val="C00000"/>
                          </a:solidFill>
                          <a:latin typeface="+mn-lt"/>
                          <a:ea typeface="+mn-ea"/>
                          <a:cs typeface="+mn-cs"/>
                        </a:rPr>
                        <a:t> (E-Commerce</a:t>
                      </a:r>
                      <a:r>
                        <a:rPr kumimoji="0" lang="en-US" sz="2000" kern="1200" baseline="0" dirty="0" smtClean="0">
                          <a:solidFill>
                            <a:srgbClr val="C00000"/>
                          </a:solidFill>
                          <a:latin typeface="+mn-lt"/>
                          <a:ea typeface="+mn-ea"/>
                          <a:cs typeface="+mn-cs"/>
                        </a:rPr>
                        <a:t> &amp; Virtualization</a:t>
                      </a:r>
                      <a:r>
                        <a:rPr kumimoji="0" lang="en-US" sz="2000" kern="1200" dirty="0" smtClean="0">
                          <a:solidFill>
                            <a:srgbClr val="C00000"/>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2000" kern="1200" dirty="0" err="1" smtClean="0">
                          <a:solidFill>
                            <a:srgbClr val="C00000"/>
                          </a:solidFill>
                          <a:latin typeface="+mn-lt"/>
                          <a:ea typeface="+mn-ea"/>
                          <a:cs typeface="+mn-cs"/>
                        </a:rPr>
                        <a:t>B.Com</a:t>
                      </a:r>
                      <a:r>
                        <a:rPr kumimoji="0" lang="en-US" sz="2000" kern="1200" dirty="0" smtClean="0">
                          <a:solidFill>
                            <a:srgbClr val="C00000"/>
                          </a:solidFill>
                          <a:latin typeface="+mn-lt"/>
                          <a:ea typeface="+mn-ea"/>
                          <a:cs typeface="+mn-cs"/>
                        </a:rPr>
                        <a:t> (Digital Marketing)</a:t>
                      </a:r>
                    </a:p>
                    <a:p>
                      <a:endParaRPr lang="en-US" sz="2000" dirty="0">
                        <a:solidFill>
                          <a:srgbClr val="C00000"/>
                        </a:solidFill>
                      </a:endParaRPr>
                    </a:p>
                  </a:txBody>
                  <a:tcPr/>
                </a:tc>
                <a:tc>
                  <a:txBody>
                    <a:bodyPr/>
                    <a:lstStyle/>
                    <a:p>
                      <a:pPr hangingPunct="0"/>
                      <a:r>
                        <a:rPr kumimoji="0" lang="en-US" sz="2000" kern="1200" dirty="0" smtClean="0">
                          <a:solidFill>
                            <a:srgbClr val="C00000"/>
                          </a:solidFill>
                          <a:latin typeface="+mn-lt"/>
                          <a:ea typeface="+mn-ea"/>
                          <a:cs typeface="+mn-cs"/>
                        </a:rPr>
                        <a:t>BE/BTech/ME/MTech (Big Data Systems &amp;  Analytics)</a:t>
                      </a:r>
                    </a:p>
                    <a:p>
                      <a:r>
                        <a:rPr kumimoji="0" lang="en-US" sz="2000" kern="1200" dirty="0" smtClean="0">
                          <a:solidFill>
                            <a:srgbClr val="C00000"/>
                          </a:solidFill>
                          <a:latin typeface="+mn-lt"/>
                          <a:ea typeface="+mn-ea"/>
                          <a:cs typeface="+mn-cs"/>
                        </a:rPr>
                        <a:t>BE/BTech/ME/MTech (Data Science)</a:t>
                      </a:r>
                      <a:endParaRPr lang="en-US" sz="2000" dirty="0">
                        <a:solidFill>
                          <a:srgbClr val="C00000"/>
                        </a:solidFill>
                      </a:endParaRPr>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81000"/>
          <a:ext cx="8229600" cy="5486400"/>
        </p:xfrm>
        <a:graphic>
          <a:graphicData uri="http://schemas.openxmlformats.org/drawingml/2006/table">
            <a:tbl>
              <a:tblPr firstRow="1" bandRow="1">
                <a:tableStyleId>{5C22544A-7EE6-4342-B048-85BDC9FD1C3A}</a:tableStyleId>
              </a:tblPr>
              <a:tblGrid>
                <a:gridCol w="4114800"/>
                <a:gridCol w="4114800"/>
              </a:tblGrid>
              <a:tr h="889130">
                <a:tc gridSpan="2">
                  <a:txBody>
                    <a:bodyPr/>
                    <a:lstStyle/>
                    <a:p>
                      <a:pPr algn="ctr"/>
                      <a:r>
                        <a:rPr kumimoji="0" lang="en-US" sz="2400" b="1" kern="1200" dirty="0" smtClean="0">
                          <a:solidFill>
                            <a:srgbClr val="FFFF00"/>
                          </a:solidFill>
                          <a:latin typeface="+mn-lt"/>
                          <a:ea typeface="+mn-ea"/>
                          <a:cs typeface="+mn-cs"/>
                        </a:rPr>
                        <a:t>Possible Cloud Computing Programs: </a:t>
                      </a:r>
                    </a:p>
                    <a:p>
                      <a:pPr algn="ctr"/>
                      <a:r>
                        <a:rPr kumimoji="0" lang="en-US" sz="2400" b="1" kern="1200" dirty="0" smtClean="0">
                          <a:solidFill>
                            <a:srgbClr val="FFFF00"/>
                          </a:solidFill>
                          <a:latin typeface="+mn-lt"/>
                          <a:ea typeface="+mn-ea"/>
                          <a:cs typeface="+mn-cs"/>
                        </a:rPr>
                        <a:t>Engineering Platform </a:t>
                      </a:r>
                      <a:endParaRPr lang="en-US" sz="2400" dirty="0">
                        <a:solidFill>
                          <a:srgbClr val="FFFF00"/>
                        </a:solidFill>
                      </a:endParaRPr>
                    </a:p>
                  </a:txBody>
                  <a:tcPr/>
                </a:tc>
                <a:tc hMerge="1">
                  <a:txBody>
                    <a:bodyPr/>
                    <a:lstStyle/>
                    <a:p>
                      <a:endParaRPr lang="en-US" dirty="0"/>
                    </a:p>
                  </a:txBody>
                  <a:tcPr/>
                </a:tc>
              </a:tr>
              <a:tr h="4597270">
                <a:tc>
                  <a:txBody>
                    <a:bodyPr/>
                    <a:lstStyle/>
                    <a:p>
                      <a:pPr marL="0" marR="0">
                        <a:lnSpc>
                          <a:spcPct val="115000"/>
                        </a:lnSpc>
                        <a:spcBef>
                          <a:spcPts val="0"/>
                        </a:spcBef>
                        <a:spcAft>
                          <a:spcPts val="0"/>
                        </a:spcAft>
                      </a:pPr>
                      <a:endParaRPr lang="en-US" sz="2000" b="0" dirty="0" smtClean="0">
                        <a:solidFill>
                          <a:srgbClr val="C00000"/>
                        </a:solidFill>
                        <a:latin typeface="Times New Roman" pitchFamily="18" charset="0"/>
                        <a:ea typeface="Times New Roman"/>
                        <a:cs typeface="Times New Roman" pitchFamily="18" charset="0"/>
                      </a:endParaRPr>
                    </a:p>
                    <a:p>
                      <a:pPr marL="0" marR="0">
                        <a:lnSpc>
                          <a:spcPct val="115000"/>
                        </a:lnSpc>
                        <a:spcBef>
                          <a:spcPts val="0"/>
                        </a:spcBef>
                        <a:spcAft>
                          <a:spcPts val="0"/>
                        </a:spcAft>
                      </a:pPr>
                      <a:endParaRPr lang="en-US" sz="2000" b="0" dirty="0" smtClean="0">
                        <a:solidFill>
                          <a:srgbClr val="C00000"/>
                        </a:solidFill>
                        <a:latin typeface="Times New Roman" pitchFamily="18" charset="0"/>
                        <a:ea typeface="Times New Roman"/>
                        <a:cs typeface="Times New Roman" pitchFamily="18" charset="0"/>
                      </a:endParaRPr>
                    </a:p>
                    <a:p>
                      <a:pPr marL="0" marR="0">
                        <a:lnSpc>
                          <a:spcPct val="115000"/>
                        </a:lnSpc>
                        <a:spcBef>
                          <a:spcPts val="0"/>
                        </a:spcBef>
                        <a:spcAft>
                          <a:spcPts val="0"/>
                        </a:spcAft>
                      </a:pPr>
                      <a:r>
                        <a:rPr lang="en-US" sz="2000" b="0" dirty="0" smtClean="0">
                          <a:solidFill>
                            <a:srgbClr val="C00000"/>
                          </a:solidFill>
                          <a:latin typeface="Times New Roman" pitchFamily="18" charset="0"/>
                          <a:ea typeface="Times New Roman"/>
                          <a:cs typeface="Times New Roman" pitchFamily="18" charset="0"/>
                        </a:rPr>
                        <a:t>BTech/BE</a:t>
                      </a:r>
                      <a:r>
                        <a:rPr lang="en-US" sz="2000" b="0" dirty="0">
                          <a:solidFill>
                            <a:srgbClr val="C00000"/>
                          </a:solidFill>
                          <a:latin typeface="Times New Roman" pitchFamily="18" charset="0"/>
                          <a:ea typeface="Times New Roman"/>
                          <a:cs typeface="Times New Roman" pitchFamily="18" charset="0"/>
                        </a:rPr>
                        <a:t>/ BSc (Research/Tech)-Cloud Computing (CC)</a:t>
                      </a:r>
                    </a:p>
                    <a:p>
                      <a:pPr marL="0" marR="0">
                        <a:lnSpc>
                          <a:spcPct val="115000"/>
                        </a:lnSpc>
                        <a:spcBef>
                          <a:spcPts val="0"/>
                        </a:spcBef>
                        <a:spcAft>
                          <a:spcPts val="0"/>
                        </a:spcAft>
                      </a:pPr>
                      <a:r>
                        <a:rPr lang="en-US" sz="2000" b="0" dirty="0">
                          <a:solidFill>
                            <a:srgbClr val="C00000"/>
                          </a:solidFill>
                          <a:latin typeface="Times New Roman" pitchFamily="18" charset="0"/>
                          <a:ea typeface="Times New Roman"/>
                          <a:cs typeface="Times New Roman" pitchFamily="18" charset="0"/>
                        </a:rPr>
                        <a:t>BTech/BE BSc (Research/Tech)-Cloud Computing &amp; Virtualization</a:t>
                      </a:r>
                    </a:p>
                    <a:p>
                      <a:pPr marL="0" marR="0">
                        <a:lnSpc>
                          <a:spcPct val="115000"/>
                        </a:lnSpc>
                        <a:spcBef>
                          <a:spcPts val="0"/>
                        </a:spcBef>
                        <a:spcAft>
                          <a:spcPts val="0"/>
                        </a:spcAft>
                      </a:pPr>
                      <a:r>
                        <a:rPr lang="en-US" sz="2000" b="0" dirty="0">
                          <a:solidFill>
                            <a:srgbClr val="C00000"/>
                          </a:solidFill>
                          <a:latin typeface="Times New Roman" pitchFamily="18" charset="0"/>
                          <a:ea typeface="Times New Roman"/>
                          <a:cs typeface="Times New Roman" pitchFamily="18" charset="0"/>
                        </a:rPr>
                        <a:t>BTech/BE BSc (Research/Tech)-Cloud &amp; Green Computing</a:t>
                      </a:r>
                    </a:p>
                    <a:p>
                      <a:pPr marL="0" marR="0">
                        <a:lnSpc>
                          <a:spcPct val="115000"/>
                        </a:lnSpc>
                        <a:spcBef>
                          <a:spcPts val="0"/>
                        </a:spcBef>
                        <a:spcAft>
                          <a:spcPts val="0"/>
                        </a:spcAft>
                      </a:pPr>
                      <a:r>
                        <a:rPr lang="en-US" sz="2000" b="0" dirty="0">
                          <a:solidFill>
                            <a:srgbClr val="C00000"/>
                          </a:solidFill>
                          <a:latin typeface="Times New Roman" pitchFamily="18" charset="0"/>
                          <a:ea typeface="Times New Roman"/>
                          <a:cs typeface="Times New Roman" pitchFamily="18" charset="0"/>
                        </a:rPr>
                        <a:t>BTech/BE BSc (Research/Tech)-Cloud &amp; Enterprise Computing </a:t>
                      </a:r>
                    </a:p>
                    <a:p>
                      <a:pPr marL="0" marR="0">
                        <a:lnSpc>
                          <a:spcPct val="115000"/>
                        </a:lnSpc>
                        <a:spcBef>
                          <a:spcPts val="0"/>
                        </a:spcBef>
                        <a:spcAft>
                          <a:spcPts val="0"/>
                        </a:spcAft>
                      </a:pPr>
                      <a:r>
                        <a:rPr lang="en-US" sz="2000" b="0" dirty="0">
                          <a:solidFill>
                            <a:srgbClr val="C00000"/>
                          </a:solidFill>
                          <a:latin typeface="Times New Roman" pitchFamily="18" charset="0"/>
                          <a:ea typeface="Times New Roman"/>
                          <a:cs typeface="Times New Roman" pitchFamily="18" charset="0"/>
                        </a:rPr>
                        <a:t>BTech/BE BSc (Research/Tech)-Cloud Computing &amp; Informatics </a:t>
                      </a:r>
                    </a:p>
                  </a:txBody>
                  <a:tcPr marL="68580" marR="68580" marT="0" marB="0"/>
                </a:tc>
                <a:tc>
                  <a:txBody>
                    <a:bodyPr/>
                    <a:lstStyle/>
                    <a:p>
                      <a:pPr marL="0" marR="0">
                        <a:lnSpc>
                          <a:spcPct val="115000"/>
                        </a:lnSpc>
                        <a:spcBef>
                          <a:spcPts val="0"/>
                        </a:spcBef>
                        <a:spcAft>
                          <a:spcPts val="0"/>
                        </a:spcAft>
                      </a:pPr>
                      <a:endParaRPr lang="en-US" sz="2000" b="0" dirty="0" smtClean="0">
                        <a:solidFill>
                          <a:srgbClr val="C00000"/>
                        </a:solidFill>
                        <a:latin typeface="Times New Roman" pitchFamily="18" charset="0"/>
                        <a:ea typeface="Times New Roman"/>
                        <a:cs typeface="Times New Roman" pitchFamily="18" charset="0"/>
                      </a:endParaRPr>
                    </a:p>
                    <a:p>
                      <a:pPr marL="0" marR="0">
                        <a:lnSpc>
                          <a:spcPct val="115000"/>
                        </a:lnSpc>
                        <a:spcBef>
                          <a:spcPts val="0"/>
                        </a:spcBef>
                        <a:spcAft>
                          <a:spcPts val="0"/>
                        </a:spcAft>
                      </a:pPr>
                      <a:endParaRPr lang="en-US" sz="2000" b="0" dirty="0" smtClean="0">
                        <a:solidFill>
                          <a:srgbClr val="C00000"/>
                        </a:solidFill>
                        <a:latin typeface="Times New Roman" pitchFamily="18" charset="0"/>
                        <a:ea typeface="Times New Roman"/>
                        <a:cs typeface="Times New Roman" pitchFamily="18" charset="0"/>
                      </a:endParaRPr>
                    </a:p>
                    <a:p>
                      <a:pPr marL="0" marR="0">
                        <a:lnSpc>
                          <a:spcPct val="115000"/>
                        </a:lnSpc>
                        <a:spcBef>
                          <a:spcPts val="0"/>
                        </a:spcBef>
                        <a:spcAft>
                          <a:spcPts val="0"/>
                        </a:spcAft>
                      </a:pPr>
                      <a:r>
                        <a:rPr lang="en-US" sz="2000" b="0" dirty="0" smtClean="0">
                          <a:solidFill>
                            <a:srgbClr val="C00000"/>
                          </a:solidFill>
                          <a:latin typeface="Times New Roman" pitchFamily="18" charset="0"/>
                          <a:ea typeface="Times New Roman"/>
                          <a:cs typeface="Times New Roman" pitchFamily="18" charset="0"/>
                        </a:rPr>
                        <a:t>MTech/ME/MSc </a:t>
                      </a:r>
                      <a:r>
                        <a:rPr lang="en-US" sz="2000" b="0" dirty="0">
                          <a:solidFill>
                            <a:srgbClr val="C00000"/>
                          </a:solidFill>
                          <a:latin typeface="Times New Roman" pitchFamily="18" charset="0"/>
                          <a:ea typeface="Times New Roman"/>
                          <a:cs typeface="Times New Roman" pitchFamily="18" charset="0"/>
                        </a:rPr>
                        <a:t>(Research/Tech)-Cloud Computing</a:t>
                      </a:r>
                    </a:p>
                    <a:p>
                      <a:pPr marL="0" marR="0">
                        <a:lnSpc>
                          <a:spcPct val="115000"/>
                        </a:lnSpc>
                        <a:spcBef>
                          <a:spcPts val="0"/>
                        </a:spcBef>
                        <a:spcAft>
                          <a:spcPts val="0"/>
                        </a:spcAft>
                      </a:pPr>
                      <a:r>
                        <a:rPr lang="en-US" sz="2000" b="0" dirty="0">
                          <a:solidFill>
                            <a:srgbClr val="C00000"/>
                          </a:solidFill>
                          <a:latin typeface="Times New Roman" pitchFamily="18" charset="0"/>
                          <a:ea typeface="Times New Roman"/>
                          <a:cs typeface="Times New Roman" pitchFamily="18" charset="0"/>
                        </a:rPr>
                        <a:t>MTech/ME/ MSc (Research/Tech)--Cloud Computing &amp; Virtualization</a:t>
                      </a:r>
                    </a:p>
                    <a:p>
                      <a:pPr marL="0" marR="0">
                        <a:lnSpc>
                          <a:spcPct val="115000"/>
                        </a:lnSpc>
                        <a:spcBef>
                          <a:spcPts val="0"/>
                        </a:spcBef>
                        <a:spcAft>
                          <a:spcPts val="0"/>
                        </a:spcAft>
                      </a:pPr>
                      <a:r>
                        <a:rPr lang="en-US" sz="2000" b="0" dirty="0">
                          <a:solidFill>
                            <a:srgbClr val="C00000"/>
                          </a:solidFill>
                          <a:latin typeface="Times New Roman" pitchFamily="18" charset="0"/>
                          <a:ea typeface="Times New Roman"/>
                          <a:cs typeface="Times New Roman" pitchFamily="18" charset="0"/>
                        </a:rPr>
                        <a:t>MTech/ME / MSc (Research/Tech)-Cloud &amp; Green Computing</a:t>
                      </a:r>
                    </a:p>
                    <a:p>
                      <a:pPr marL="0" marR="0">
                        <a:lnSpc>
                          <a:spcPct val="115000"/>
                        </a:lnSpc>
                        <a:spcBef>
                          <a:spcPts val="0"/>
                        </a:spcBef>
                        <a:spcAft>
                          <a:spcPts val="0"/>
                        </a:spcAft>
                      </a:pPr>
                      <a:r>
                        <a:rPr lang="en-US" sz="2000" b="0" dirty="0">
                          <a:solidFill>
                            <a:srgbClr val="C00000"/>
                          </a:solidFill>
                          <a:latin typeface="Times New Roman" pitchFamily="18" charset="0"/>
                          <a:ea typeface="Times New Roman"/>
                          <a:cs typeface="Times New Roman" pitchFamily="18" charset="0"/>
                        </a:rPr>
                        <a:t>MTech/ME / MSc (Research/Tech)-Cloud &amp; Enterprise Computing </a:t>
                      </a:r>
                    </a:p>
                    <a:p>
                      <a:pPr marL="0" marR="0">
                        <a:lnSpc>
                          <a:spcPct val="115000"/>
                        </a:lnSpc>
                        <a:spcBef>
                          <a:spcPts val="0"/>
                        </a:spcBef>
                        <a:spcAft>
                          <a:spcPts val="0"/>
                        </a:spcAft>
                      </a:pPr>
                      <a:r>
                        <a:rPr lang="en-US" sz="2000" b="0" dirty="0">
                          <a:solidFill>
                            <a:srgbClr val="C00000"/>
                          </a:solidFill>
                          <a:latin typeface="Times New Roman" pitchFamily="18" charset="0"/>
                          <a:ea typeface="Times New Roman"/>
                          <a:cs typeface="Times New Roman" pitchFamily="18" charset="0"/>
                        </a:rPr>
                        <a:t>MTech/ME / MSc (Research/Tech)-Cloud Computing &amp; Informatics</a:t>
                      </a:r>
                    </a:p>
                  </a:txBody>
                  <a:tcPr marL="68580" marR="68580" marT="0" marB="0"/>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91200"/>
          </a:xfrm>
        </p:spPr>
        <p:txBody>
          <a:bodyPr/>
          <a:lstStyle/>
          <a:p>
            <a:endParaRPr lang="en-US" dirty="0" smtClean="0"/>
          </a:p>
          <a:p>
            <a:endParaRPr lang="en-US" dirty="0"/>
          </a:p>
        </p:txBody>
      </p:sp>
      <p:graphicFrame>
        <p:nvGraphicFramePr>
          <p:cNvPr id="5" name="Table 4"/>
          <p:cNvGraphicFramePr>
            <a:graphicFrameLocks noGrp="1"/>
          </p:cNvGraphicFramePr>
          <p:nvPr/>
        </p:nvGraphicFramePr>
        <p:xfrm>
          <a:off x="914400" y="457200"/>
          <a:ext cx="7315200" cy="5541373"/>
        </p:xfrm>
        <a:graphic>
          <a:graphicData uri="http://schemas.openxmlformats.org/drawingml/2006/table">
            <a:tbl>
              <a:tblPr firstRow="1" bandRow="1">
                <a:tableStyleId>{5C22544A-7EE6-4342-B048-85BDC9FD1C3A}</a:tableStyleId>
              </a:tblPr>
              <a:tblGrid>
                <a:gridCol w="3657600"/>
                <a:gridCol w="3657600"/>
              </a:tblGrid>
              <a:tr h="966107">
                <a:tc gridSpan="2">
                  <a:txBody>
                    <a:bodyPr/>
                    <a:lstStyle/>
                    <a:p>
                      <a:pPr algn="ctr"/>
                      <a:r>
                        <a:rPr kumimoji="0" lang="en-US" sz="2400" b="1" kern="1200" dirty="0" smtClean="0">
                          <a:solidFill>
                            <a:srgbClr val="FFFF00"/>
                          </a:solidFill>
                          <a:latin typeface="+mn-lt"/>
                          <a:ea typeface="+mn-ea"/>
                          <a:cs typeface="+mn-cs"/>
                        </a:rPr>
                        <a:t>Possible Cloud Computing Programs: </a:t>
                      </a:r>
                    </a:p>
                    <a:p>
                      <a:pPr algn="ctr"/>
                      <a:r>
                        <a:rPr kumimoji="0" lang="en-US" sz="2400" b="1" kern="1200" dirty="0" smtClean="0">
                          <a:solidFill>
                            <a:srgbClr val="FFFF00"/>
                          </a:solidFill>
                          <a:latin typeface="+mn-lt"/>
                          <a:ea typeface="+mn-ea"/>
                          <a:cs typeface="+mn-cs"/>
                        </a:rPr>
                        <a:t>Science/Commerce Platform </a:t>
                      </a:r>
                      <a:endParaRPr lang="en-US" sz="2400" dirty="0" smtClean="0">
                        <a:solidFill>
                          <a:srgbClr val="FFFF00"/>
                        </a:solidFill>
                      </a:endParaRPr>
                    </a:p>
                    <a:p>
                      <a:endParaRPr lang="en-US" dirty="0"/>
                    </a:p>
                  </a:txBody>
                  <a:tcPr/>
                </a:tc>
                <a:tc hMerge="1">
                  <a:txBody>
                    <a:bodyPr/>
                    <a:lstStyle/>
                    <a:p>
                      <a:endParaRPr lang="en-US" dirty="0"/>
                    </a:p>
                  </a:txBody>
                  <a:tcPr/>
                </a:tc>
              </a:tr>
              <a:tr h="4444093">
                <a:tc>
                  <a:txBody>
                    <a:bodyPr/>
                    <a:lstStyle/>
                    <a:p>
                      <a:pPr marL="0" marR="0" algn="l">
                        <a:lnSpc>
                          <a:spcPct val="115000"/>
                        </a:lnSpc>
                        <a:spcBef>
                          <a:spcPts val="0"/>
                        </a:spcBef>
                        <a:spcAft>
                          <a:spcPts val="0"/>
                        </a:spcAft>
                      </a:pPr>
                      <a:r>
                        <a:rPr lang="en-US" sz="2000" b="0" dirty="0">
                          <a:solidFill>
                            <a:srgbClr val="C00000"/>
                          </a:solidFill>
                          <a:latin typeface="Times New Roman" pitchFamily="18" charset="0"/>
                          <a:ea typeface="Times New Roman"/>
                          <a:cs typeface="Times New Roman" pitchFamily="18" charset="0"/>
                        </a:rPr>
                        <a:t>BSc/MSc/ BSc (Research)-Cloud Computing</a:t>
                      </a:r>
                    </a:p>
                    <a:p>
                      <a:pPr marL="0" marR="0" algn="l">
                        <a:lnSpc>
                          <a:spcPct val="115000"/>
                        </a:lnSpc>
                        <a:spcBef>
                          <a:spcPts val="0"/>
                        </a:spcBef>
                        <a:spcAft>
                          <a:spcPts val="0"/>
                        </a:spcAft>
                      </a:pPr>
                      <a:r>
                        <a:rPr lang="en-US" sz="2000" b="0" dirty="0">
                          <a:solidFill>
                            <a:srgbClr val="C00000"/>
                          </a:solidFill>
                          <a:latin typeface="Times New Roman" pitchFamily="18" charset="0"/>
                          <a:ea typeface="Times New Roman"/>
                          <a:cs typeface="Times New Roman" pitchFamily="18" charset="0"/>
                        </a:rPr>
                        <a:t>BSc/MSc- BSc/MSc (Research)IT (CC)</a:t>
                      </a:r>
                    </a:p>
                    <a:p>
                      <a:pPr marL="0" marR="0" algn="l">
                        <a:lnSpc>
                          <a:spcPct val="115000"/>
                        </a:lnSpc>
                        <a:spcBef>
                          <a:spcPts val="0"/>
                        </a:spcBef>
                        <a:spcAft>
                          <a:spcPts val="0"/>
                        </a:spcAft>
                      </a:pPr>
                      <a:r>
                        <a:rPr lang="en-US" sz="2000" b="0" dirty="0">
                          <a:solidFill>
                            <a:srgbClr val="C00000"/>
                          </a:solidFill>
                          <a:latin typeface="Times New Roman" pitchFamily="18" charset="0"/>
                          <a:ea typeface="Times New Roman"/>
                          <a:cs typeface="Times New Roman" pitchFamily="18" charset="0"/>
                        </a:rPr>
                        <a:t>BSc/MSc/ BSc/MSc CS (CC)</a:t>
                      </a:r>
                    </a:p>
                    <a:p>
                      <a:pPr marL="0" marR="0" algn="l">
                        <a:lnSpc>
                          <a:spcPct val="115000"/>
                        </a:lnSpc>
                        <a:spcBef>
                          <a:spcPts val="0"/>
                        </a:spcBef>
                        <a:spcAft>
                          <a:spcPts val="0"/>
                        </a:spcAft>
                      </a:pPr>
                      <a:r>
                        <a:rPr lang="en-US" sz="2000" b="0" dirty="0">
                          <a:solidFill>
                            <a:srgbClr val="C00000"/>
                          </a:solidFill>
                          <a:latin typeface="Times New Roman" pitchFamily="18" charset="0"/>
                          <a:ea typeface="Times New Roman"/>
                          <a:cs typeface="Times New Roman" pitchFamily="18" charset="0"/>
                        </a:rPr>
                        <a:t>BSc/MSc/ BSc/MSc-IS (CC)</a:t>
                      </a:r>
                    </a:p>
                    <a:p>
                      <a:pPr marL="0" marR="0" algn="l">
                        <a:lnSpc>
                          <a:spcPct val="115000"/>
                        </a:lnSpc>
                        <a:spcBef>
                          <a:spcPts val="0"/>
                        </a:spcBef>
                        <a:spcAft>
                          <a:spcPts val="0"/>
                        </a:spcAft>
                      </a:pPr>
                      <a:r>
                        <a:rPr lang="en-US" sz="2000" b="0" dirty="0">
                          <a:solidFill>
                            <a:srgbClr val="C00000"/>
                          </a:solidFill>
                          <a:latin typeface="Times New Roman" pitchFamily="18" charset="0"/>
                          <a:ea typeface="Times New Roman"/>
                          <a:cs typeface="Times New Roman" pitchFamily="18" charset="0"/>
                        </a:rPr>
                        <a:t>BSc/MSc/ BSc/MSc -SE (</a:t>
                      </a:r>
                      <a:r>
                        <a:rPr lang="en-US" sz="2000" b="0" dirty="0" err="1">
                          <a:solidFill>
                            <a:srgbClr val="C00000"/>
                          </a:solidFill>
                          <a:latin typeface="Times New Roman" pitchFamily="18" charset="0"/>
                          <a:ea typeface="Times New Roman"/>
                          <a:cs typeface="Times New Roman" pitchFamily="18" charset="0"/>
                        </a:rPr>
                        <a:t>SaaS</a:t>
                      </a:r>
                      <a:r>
                        <a:rPr lang="en-US" sz="2000" b="0" dirty="0">
                          <a:solidFill>
                            <a:srgbClr val="C00000"/>
                          </a:solidFill>
                          <a:latin typeface="Times New Roman" pitchFamily="18" charset="0"/>
                          <a:ea typeface="Times New Roman"/>
                          <a:cs typeface="Times New Roman" pitchFamily="18" charset="0"/>
                        </a:rPr>
                        <a:t>)</a:t>
                      </a:r>
                    </a:p>
                    <a:p>
                      <a:pPr marL="0" marR="0" algn="l">
                        <a:lnSpc>
                          <a:spcPct val="115000"/>
                        </a:lnSpc>
                        <a:spcBef>
                          <a:spcPts val="0"/>
                        </a:spcBef>
                        <a:spcAft>
                          <a:spcPts val="0"/>
                        </a:spcAft>
                      </a:pPr>
                      <a:r>
                        <a:rPr lang="en-US" sz="2000" b="0" dirty="0">
                          <a:solidFill>
                            <a:srgbClr val="C00000"/>
                          </a:solidFill>
                          <a:latin typeface="Times New Roman" pitchFamily="18" charset="0"/>
                          <a:ea typeface="Times New Roman"/>
                          <a:cs typeface="Times New Roman" pitchFamily="18" charset="0"/>
                        </a:rPr>
                        <a:t>BSc/MSc/ BSc/MSc Networking (</a:t>
                      </a:r>
                      <a:r>
                        <a:rPr lang="en-US" sz="2000" b="0" dirty="0" err="1">
                          <a:solidFill>
                            <a:srgbClr val="C00000"/>
                          </a:solidFill>
                          <a:latin typeface="Times New Roman" pitchFamily="18" charset="0"/>
                          <a:ea typeface="Times New Roman"/>
                          <a:cs typeface="Times New Roman" pitchFamily="18" charset="0"/>
                        </a:rPr>
                        <a:t>IaaS</a:t>
                      </a:r>
                      <a:r>
                        <a:rPr lang="en-US" sz="2000" b="0" dirty="0">
                          <a:solidFill>
                            <a:srgbClr val="C00000"/>
                          </a:solidFill>
                          <a:latin typeface="Times New Roman" pitchFamily="18" charset="0"/>
                          <a:ea typeface="Times New Roman"/>
                          <a:cs typeface="Times New Roman" pitchFamily="18" charset="0"/>
                        </a:rPr>
                        <a:t>)</a:t>
                      </a:r>
                    </a:p>
                  </a:txBody>
                  <a:tcPr marL="68580" marR="68580" marT="0" marB="0"/>
                </a:tc>
                <a:tc>
                  <a:txBody>
                    <a:bodyPr/>
                    <a:lstStyle/>
                    <a:p>
                      <a:pPr marL="0" marR="0" algn="l">
                        <a:lnSpc>
                          <a:spcPct val="115000"/>
                        </a:lnSpc>
                        <a:spcBef>
                          <a:spcPts val="0"/>
                        </a:spcBef>
                        <a:spcAft>
                          <a:spcPts val="0"/>
                        </a:spcAft>
                      </a:pPr>
                      <a:r>
                        <a:rPr lang="en-US" sz="2000" b="0" dirty="0" err="1">
                          <a:solidFill>
                            <a:srgbClr val="C00000"/>
                          </a:solidFill>
                          <a:latin typeface="Times New Roman" pitchFamily="18" charset="0"/>
                          <a:ea typeface="Times New Roman"/>
                          <a:cs typeface="Times New Roman" pitchFamily="18" charset="0"/>
                        </a:rPr>
                        <a:t>B.Com</a:t>
                      </a:r>
                      <a:r>
                        <a:rPr lang="en-US" sz="2000" b="0" dirty="0">
                          <a:solidFill>
                            <a:srgbClr val="C00000"/>
                          </a:solidFill>
                          <a:latin typeface="Times New Roman" pitchFamily="18" charset="0"/>
                          <a:ea typeface="Times New Roman"/>
                          <a:cs typeface="Times New Roman" pitchFamily="18" charset="0"/>
                        </a:rPr>
                        <a:t>/ </a:t>
                      </a:r>
                      <a:r>
                        <a:rPr lang="en-US" sz="2000" b="0" dirty="0" err="1">
                          <a:solidFill>
                            <a:srgbClr val="C00000"/>
                          </a:solidFill>
                          <a:latin typeface="Times New Roman" pitchFamily="18" charset="0"/>
                          <a:ea typeface="Times New Roman"/>
                          <a:cs typeface="Times New Roman" pitchFamily="18" charset="0"/>
                        </a:rPr>
                        <a:t>M.Com</a:t>
                      </a:r>
                      <a:r>
                        <a:rPr lang="en-US" sz="2000" b="0" dirty="0">
                          <a:solidFill>
                            <a:srgbClr val="C00000"/>
                          </a:solidFill>
                          <a:latin typeface="Times New Roman" pitchFamily="18" charset="0"/>
                          <a:ea typeface="Times New Roman"/>
                          <a:cs typeface="Times New Roman" pitchFamily="18" charset="0"/>
                        </a:rPr>
                        <a:t>. (Cloud Computing and Management)</a:t>
                      </a:r>
                    </a:p>
                    <a:p>
                      <a:pPr marL="0" marR="0" algn="l">
                        <a:lnSpc>
                          <a:spcPct val="115000"/>
                        </a:lnSpc>
                        <a:spcBef>
                          <a:spcPts val="0"/>
                        </a:spcBef>
                        <a:spcAft>
                          <a:spcPts val="0"/>
                        </a:spcAft>
                      </a:pPr>
                      <a:r>
                        <a:rPr lang="en-US" sz="2000" b="0" dirty="0" err="1">
                          <a:solidFill>
                            <a:srgbClr val="C00000"/>
                          </a:solidFill>
                          <a:latin typeface="Times New Roman" pitchFamily="18" charset="0"/>
                          <a:ea typeface="Times New Roman"/>
                          <a:cs typeface="Times New Roman" pitchFamily="18" charset="0"/>
                        </a:rPr>
                        <a:t>B.Com</a:t>
                      </a:r>
                      <a:r>
                        <a:rPr lang="en-US" sz="2000" b="0" dirty="0">
                          <a:solidFill>
                            <a:srgbClr val="C00000"/>
                          </a:solidFill>
                          <a:latin typeface="Times New Roman" pitchFamily="18" charset="0"/>
                          <a:ea typeface="Times New Roman"/>
                          <a:cs typeface="Times New Roman" pitchFamily="18" charset="0"/>
                        </a:rPr>
                        <a:t>/ </a:t>
                      </a:r>
                      <a:r>
                        <a:rPr lang="en-US" sz="2000" b="0" dirty="0" err="1">
                          <a:solidFill>
                            <a:srgbClr val="C00000"/>
                          </a:solidFill>
                          <a:latin typeface="Times New Roman" pitchFamily="18" charset="0"/>
                          <a:ea typeface="Times New Roman"/>
                          <a:cs typeface="Times New Roman" pitchFamily="18" charset="0"/>
                        </a:rPr>
                        <a:t>M.Com</a:t>
                      </a:r>
                      <a:r>
                        <a:rPr lang="en-US" sz="2000" b="0" dirty="0">
                          <a:solidFill>
                            <a:srgbClr val="C00000"/>
                          </a:solidFill>
                          <a:latin typeface="Times New Roman" pitchFamily="18" charset="0"/>
                          <a:ea typeface="Times New Roman"/>
                          <a:cs typeface="Times New Roman" pitchFamily="18" charset="0"/>
                        </a:rPr>
                        <a:t> (E-Commerce with Cloud)</a:t>
                      </a:r>
                    </a:p>
                    <a:p>
                      <a:pPr marL="0" marR="0" algn="l">
                        <a:lnSpc>
                          <a:spcPct val="115000"/>
                        </a:lnSpc>
                        <a:spcBef>
                          <a:spcPts val="0"/>
                        </a:spcBef>
                        <a:spcAft>
                          <a:spcPts val="0"/>
                        </a:spcAft>
                      </a:pPr>
                      <a:r>
                        <a:rPr lang="en-US" sz="2000" b="0" dirty="0" err="1">
                          <a:solidFill>
                            <a:srgbClr val="C00000"/>
                          </a:solidFill>
                          <a:latin typeface="Times New Roman" pitchFamily="18" charset="0"/>
                          <a:ea typeface="Times New Roman"/>
                          <a:cs typeface="Times New Roman" pitchFamily="18" charset="0"/>
                        </a:rPr>
                        <a:t>B.Com</a:t>
                      </a:r>
                      <a:r>
                        <a:rPr lang="en-US" sz="2000" b="0" dirty="0">
                          <a:solidFill>
                            <a:srgbClr val="C00000"/>
                          </a:solidFill>
                          <a:latin typeface="Times New Roman" pitchFamily="18" charset="0"/>
                          <a:ea typeface="Times New Roman"/>
                          <a:cs typeface="Times New Roman" pitchFamily="18" charset="0"/>
                        </a:rPr>
                        <a:t>/ </a:t>
                      </a:r>
                      <a:r>
                        <a:rPr lang="en-US" sz="2000" b="0" dirty="0" err="1">
                          <a:solidFill>
                            <a:srgbClr val="C00000"/>
                          </a:solidFill>
                          <a:latin typeface="Times New Roman" pitchFamily="18" charset="0"/>
                          <a:ea typeface="Times New Roman"/>
                          <a:cs typeface="Times New Roman" pitchFamily="18" charset="0"/>
                        </a:rPr>
                        <a:t>M.Com</a:t>
                      </a:r>
                      <a:r>
                        <a:rPr lang="en-US" sz="2000" b="0" dirty="0">
                          <a:solidFill>
                            <a:srgbClr val="C00000"/>
                          </a:solidFill>
                          <a:latin typeface="Times New Roman" pitchFamily="18" charset="0"/>
                          <a:ea typeface="Times New Roman"/>
                          <a:cs typeface="Times New Roman" pitchFamily="18" charset="0"/>
                        </a:rPr>
                        <a:t> ( Cloud Business)</a:t>
                      </a:r>
                    </a:p>
                    <a:p>
                      <a:pPr marL="0" marR="0" algn="l">
                        <a:lnSpc>
                          <a:spcPct val="115000"/>
                        </a:lnSpc>
                        <a:spcBef>
                          <a:spcPts val="0"/>
                        </a:spcBef>
                        <a:spcAft>
                          <a:spcPts val="0"/>
                        </a:spcAft>
                      </a:pPr>
                      <a:r>
                        <a:rPr lang="en-US" sz="2000" b="0" dirty="0" err="1">
                          <a:solidFill>
                            <a:srgbClr val="C00000"/>
                          </a:solidFill>
                          <a:latin typeface="Times New Roman" pitchFamily="18" charset="0"/>
                          <a:ea typeface="Times New Roman"/>
                          <a:cs typeface="Times New Roman" pitchFamily="18" charset="0"/>
                        </a:rPr>
                        <a:t>B.Com</a:t>
                      </a:r>
                      <a:r>
                        <a:rPr lang="en-US" sz="2000" b="0" dirty="0">
                          <a:solidFill>
                            <a:srgbClr val="C00000"/>
                          </a:solidFill>
                          <a:latin typeface="Times New Roman" pitchFamily="18" charset="0"/>
                          <a:ea typeface="Times New Roman"/>
                          <a:cs typeface="Times New Roman" pitchFamily="18" charset="0"/>
                        </a:rPr>
                        <a:t>/ </a:t>
                      </a:r>
                      <a:r>
                        <a:rPr lang="en-US" sz="2000" b="0" dirty="0" err="1">
                          <a:solidFill>
                            <a:srgbClr val="C00000"/>
                          </a:solidFill>
                          <a:latin typeface="Times New Roman" pitchFamily="18" charset="0"/>
                          <a:ea typeface="Times New Roman"/>
                          <a:cs typeface="Times New Roman" pitchFamily="18" charset="0"/>
                        </a:rPr>
                        <a:t>M.Com</a:t>
                      </a:r>
                      <a:r>
                        <a:rPr lang="en-US" sz="2000" b="0" dirty="0">
                          <a:solidFill>
                            <a:srgbClr val="C00000"/>
                          </a:solidFill>
                          <a:latin typeface="Times New Roman" pitchFamily="18" charset="0"/>
                          <a:ea typeface="Times New Roman"/>
                          <a:cs typeface="Times New Roman" pitchFamily="18" charset="0"/>
                        </a:rPr>
                        <a:t> (Cloud &amp; Green Accounting)</a:t>
                      </a:r>
                    </a:p>
                  </a:txBody>
                  <a:tcPr marL="68580" marR="68580" marT="0" marB="0"/>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81000"/>
          <a:ext cx="8229600" cy="3962400"/>
        </p:xfrm>
        <a:graphic>
          <a:graphicData uri="http://schemas.openxmlformats.org/drawingml/2006/table">
            <a:tbl>
              <a:tblPr firstRow="1" bandRow="1">
                <a:tableStyleId>{5C22544A-7EE6-4342-B048-85BDC9FD1C3A}</a:tableStyleId>
              </a:tblPr>
              <a:tblGrid>
                <a:gridCol w="4114800"/>
                <a:gridCol w="4114800"/>
              </a:tblGrid>
              <a:tr h="370840">
                <a:tc gridSpan="2">
                  <a:txBody>
                    <a:bodyPr/>
                    <a:lstStyle/>
                    <a:p>
                      <a:pPr algn="ctr"/>
                      <a:r>
                        <a:rPr kumimoji="0" lang="en-US" sz="2400" b="1" kern="1200" dirty="0" smtClean="0">
                          <a:solidFill>
                            <a:srgbClr val="FFFF00"/>
                          </a:solidFill>
                          <a:latin typeface="+mn-lt"/>
                          <a:ea typeface="+mn-ea"/>
                          <a:cs typeface="+mn-cs"/>
                        </a:rPr>
                        <a:t>Possible Cloud Computing Programs: </a:t>
                      </a:r>
                    </a:p>
                    <a:p>
                      <a:pPr algn="ctr"/>
                      <a:r>
                        <a:rPr kumimoji="0" lang="en-US" sz="2400" b="1" kern="1200" dirty="0" smtClean="0">
                          <a:solidFill>
                            <a:srgbClr val="FFFF00"/>
                          </a:solidFill>
                          <a:latin typeface="+mn-lt"/>
                          <a:ea typeface="+mn-ea"/>
                          <a:cs typeface="+mn-cs"/>
                        </a:rPr>
                        <a:t>Science/Management Platform </a:t>
                      </a:r>
                      <a:endParaRPr lang="en-US" sz="2400" dirty="0" smtClean="0">
                        <a:solidFill>
                          <a:srgbClr val="FFFF00"/>
                        </a:solidFill>
                      </a:endParaRPr>
                    </a:p>
                  </a:txBody>
                  <a:tcPr/>
                </a:tc>
                <a:tc hMerge="1">
                  <a:txBody>
                    <a:bodyPr/>
                    <a:lstStyle/>
                    <a:p>
                      <a:endParaRPr lang="en-US" dirty="0"/>
                    </a:p>
                  </a:txBody>
                  <a:tcPr/>
                </a:tc>
              </a:tr>
              <a:tr h="370840">
                <a:tc>
                  <a:txBody>
                    <a:bodyPr/>
                    <a:lstStyle/>
                    <a:p>
                      <a:endParaRPr kumimoji="0" lang="en-US" sz="2000" kern="1200" dirty="0" smtClean="0">
                        <a:solidFill>
                          <a:srgbClr val="C00000"/>
                        </a:solidFill>
                        <a:latin typeface="+mn-lt"/>
                        <a:ea typeface="+mn-ea"/>
                        <a:cs typeface="+mn-cs"/>
                      </a:endParaRPr>
                    </a:p>
                    <a:p>
                      <a:endParaRPr kumimoji="0" lang="en-US" sz="2000" kern="1200" dirty="0" smtClean="0">
                        <a:solidFill>
                          <a:srgbClr val="C00000"/>
                        </a:solidFill>
                        <a:latin typeface="+mn-lt"/>
                        <a:ea typeface="+mn-ea"/>
                        <a:cs typeface="+mn-cs"/>
                      </a:endParaRPr>
                    </a:p>
                    <a:p>
                      <a:r>
                        <a:rPr kumimoji="0" lang="en-US" sz="2000" kern="1200" dirty="0" smtClean="0">
                          <a:solidFill>
                            <a:srgbClr val="C00000"/>
                          </a:solidFill>
                          <a:latin typeface="+mn-lt"/>
                          <a:ea typeface="+mn-ea"/>
                          <a:cs typeface="+mn-cs"/>
                        </a:rPr>
                        <a:t>BA (Digital Humanities with Cloud Apps)</a:t>
                      </a:r>
                    </a:p>
                    <a:p>
                      <a:r>
                        <a:rPr kumimoji="0" lang="en-US" sz="2000" kern="1200" dirty="0" smtClean="0">
                          <a:solidFill>
                            <a:srgbClr val="C00000"/>
                          </a:solidFill>
                          <a:latin typeface="+mn-lt"/>
                          <a:ea typeface="+mn-ea"/>
                          <a:cs typeface="+mn-cs"/>
                        </a:rPr>
                        <a:t>BA (Social Informatics with Cloud Apps)</a:t>
                      </a:r>
                    </a:p>
                    <a:p>
                      <a:r>
                        <a:rPr kumimoji="0" lang="en-US" sz="2000" kern="1200" dirty="0" smtClean="0">
                          <a:solidFill>
                            <a:srgbClr val="C00000"/>
                          </a:solidFill>
                          <a:latin typeface="+mn-lt"/>
                          <a:ea typeface="+mn-ea"/>
                          <a:cs typeface="+mn-cs"/>
                        </a:rPr>
                        <a:t>BA-Economics (Digital Internet Economy)</a:t>
                      </a:r>
                    </a:p>
                    <a:p>
                      <a:endParaRPr kumimoji="0" lang="en-US" sz="2000" kern="1200" dirty="0" smtClean="0">
                        <a:solidFill>
                          <a:srgbClr val="C00000"/>
                        </a:solidFill>
                        <a:latin typeface="+mn-lt"/>
                        <a:ea typeface="+mn-ea"/>
                        <a:cs typeface="+mn-cs"/>
                      </a:endParaRPr>
                    </a:p>
                    <a:p>
                      <a:endParaRPr lang="en-US" sz="2000" dirty="0">
                        <a:solidFill>
                          <a:srgbClr val="C00000"/>
                        </a:solidFill>
                      </a:endParaRPr>
                    </a:p>
                  </a:txBody>
                  <a:tcPr/>
                </a:tc>
                <a:tc>
                  <a:txBody>
                    <a:bodyPr/>
                    <a:lstStyle/>
                    <a:p>
                      <a:endParaRPr kumimoji="0" lang="en-US" sz="2000" kern="1200" dirty="0" smtClean="0">
                        <a:solidFill>
                          <a:srgbClr val="C00000"/>
                        </a:solidFill>
                        <a:latin typeface="+mn-lt"/>
                        <a:ea typeface="+mn-ea"/>
                        <a:cs typeface="+mn-cs"/>
                      </a:endParaRPr>
                    </a:p>
                    <a:p>
                      <a:endParaRPr kumimoji="0" lang="en-US" sz="2000" kern="1200" dirty="0" smtClean="0">
                        <a:solidFill>
                          <a:srgbClr val="C00000"/>
                        </a:solidFill>
                        <a:latin typeface="+mn-lt"/>
                        <a:ea typeface="+mn-ea"/>
                        <a:cs typeface="+mn-cs"/>
                      </a:endParaRPr>
                    </a:p>
                    <a:p>
                      <a:r>
                        <a:rPr kumimoji="0" lang="en-US" sz="2000" kern="1200" dirty="0" smtClean="0">
                          <a:solidFill>
                            <a:srgbClr val="C00000"/>
                          </a:solidFill>
                          <a:latin typeface="+mn-lt"/>
                          <a:ea typeface="+mn-ea"/>
                          <a:cs typeface="+mn-cs"/>
                        </a:rPr>
                        <a:t>BBA (Cloud Systems Management)</a:t>
                      </a:r>
                    </a:p>
                    <a:p>
                      <a:r>
                        <a:rPr kumimoji="0" lang="en-US" sz="2000" kern="1200" dirty="0" smtClean="0">
                          <a:solidFill>
                            <a:srgbClr val="C00000"/>
                          </a:solidFill>
                          <a:latin typeface="+mn-lt"/>
                          <a:ea typeface="+mn-ea"/>
                          <a:cs typeface="+mn-cs"/>
                        </a:rPr>
                        <a:t>MBA (Cloud Business Management)</a:t>
                      </a:r>
                    </a:p>
                    <a:p>
                      <a:r>
                        <a:rPr kumimoji="0" lang="en-US" sz="2000" kern="1200" dirty="0" smtClean="0">
                          <a:solidFill>
                            <a:srgbClr val="C00000"/>
                          </a:solidFill>
                          <a:latin typeface="+mn-lt"/>
                          <a:ea typeface="+mn-ea"/>
                          <a:cs typeface="+mn-cs"/>
                        </a:rPr>
                        <a:t>PGBDA (Cloud with Big Data Management)</a:t>
                      </a:r>
                    </a:p>
                    <a:p>
                      <a:r>
                        <a:rPr kumimoji="0" lang="en-US" sz="2000" kern="1200" dirty="0" smtClean="0">
                          <a:solidFill>
                            <a:srgbClr val="C00000"/>
                          </a:solidFill>
                          <a:latin typeface="+mn-lt"/>
                          <a:ea typeface="+mn-ea"/>
                          <a:cs typeface="+mn-cs"/>
                        </a:rPr>
                        <a:t>PGDM (Cloud &amp; Digital  SEO)</a:t>
                      </a:r>
                      <a:endParaRPr lang="en-US" sz="2000" dirty="0">
                        <a:solidFill>
                          <a:srgbClr val="C00000"/>
                        </a:solidFill>
                      </a:endParaRPr>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2050" name="Picture 2" descr="C:\Users\Prantosh\Desktop\infrastructure-f-500.jpg"/>
          <p:cNvPicPr>
            <a:picLocks noGrp="1" noChangeAspect="1" noChangeArrowheads="1"/>
          </p:cNvPicPr>
          <p:nvPr>
            <p:ph idx="1"/>
          </p:nvPr>
        </p:nvPicPr>
        <p:blipFill>
          <a:blip r:embed="rId3"/>
          <a:srcRect/>
          <a:stretch>
            <a:fillRect/>
          </a:stretch>
        </p:blipFill>
        <p:spPr bwMode="auto">
          <a:xfrm>
            <a:off x="685800" y="533400"/>
            <a:ext cx="7746332" cy="5257800"/>
          </a:xfrm>
          <a:prstGeom prst="rect">
            <a:avLst/>
          </a:prstGeom>
          <a:noFill/>
        </p:spPr>
      </p:pic>
      <p:sp>
        <p:nvSpPr>
          <p:cNvPr id="5" name="Rectangle 4"/>
          <p:cNvSpPr/>
          <p:nvPr/>
        </p:nvSpPr>
        <p:spPr>
          <a:xfrm>
            <a:off x="2209800" y="533400"/>
            <a:ext cx="4724400" cy="2895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i="1" dirty="0" smtClean="0">
                <a:solidFill>
                  <a:srgbClr val="C00000"/>
                </a:solidFill>
                <a:latin typeface="Aparajita" pitchFamily="34" charset="0"/>
                <a:cs typeface="Aparajita" pitchFamily="34" charset="0"/>
              </a:rPr>
              <a:t>Inspired by </a:t>
            </a:r>
          </a:p>
          <a:p>
            <a:pPr algn="ctr"/>
            <a:r>
              <a:rPr lang="en-US" sz="2800" dirty="0" smtClean="0">
                <a:solidFill>
                  <a:srgbClr val="C00000"/>
                </a:solidFill>
                <a:latin typeface="Aparajita" pitchFamily="34" charset="0"/>
                <a:cs typeface="Aparajita" pitchFamily="34" charset="0"/>
              </a:rPr>
              <a:t>Interaction of Information-Technology-People</a:t>
            </a:r>
          </a:p>
          <a:p>
            <a:pPr algn="ctr"/>
            <a:endParaRPr lang="en-US" sz="2800" dirty="0" smtClean="0">
              <a:solidFill>
                <a:srgbClr val="C00000"/>
              </a:solidFill>
              <a:latin typeface="Aparajita" pitchFamily="34" charset="0"/>
              <a:cs typeface="Aparajita" pitchFamily="34" charset="0"/>
            </a:endParaRPr>
          </a:p>
          <a:p>
            <a:pPr algn="ctr"/>
            <a:r>
              <a:rPr lang="en-US" sz="7200" b="1" dirty="0" smtClean="0">
                <a:solidFill>
                  <a:srgbClr val="00B050"/>
                </a:solidFill>
                <a:latin typeface="Aparajita" pitchFamily="34" charset="0"/>
                <a:cs typeface="Aparajita" pitchFamily="34" charset="0"/>
              </a:rPr>
              <a:t>Thanks</a:t>
            </a:r>
            <a:endParaRPr lang="en-US" sz="7200" b="1" dirty="0">
              <a:solidFill>
                <a:srgbClr val="00B050"/>
              </a:solidFill>
              <a:latin typeface="Aparajita" pitchFamily="34" charset="0"/>
              <a:cs typeface="Aparajit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91200"/>
          </a:xfrm>
        </p:spPr>
        <p:txBody>
          <a:bodyPr>
            <a:normAutofit fontScale="92500" lnSpcReduction="20000"/>
          </a:bodyPr>
          <a:lstStyle/>
          <a:p>
            <a:endParaRPr lang="en-US" b="1" dirty="0" smtClean="0">
              <a:solidFill>
                <a:srgbClr val="FFFF00"/>
              </a:solidFill>
            </a:endParaRPr>
          </a:p>
          <a:p>
            <a:pPr algn="ctr">
              <a:buNone/>
            </a:pPr>
            <a:r>
              <a:rPr lang="en-US" sz="4000" b="1" dirty="0" smtClean="0">
                <a:solidFill>
                  <a:srgbClr val="FFFF00"/>
                </a:solidFill>
              </a:rPr>
              <a:t>Emerging Courses &amp; Programs in Developed Countries: </a:t>
            </a:r>
          </a:p>
          <a:p>
            <a:pPr algn="ctr">
              <a:buNone/>
            </a:pPr>
            <a:r>
              <a:rPr lang="en-US" b="1" i="1" dirty="0" smtClean="0">
                <a:solidFill>
                  <a:srgbClr val="C00000"/>
                </a:solidFill>
              </a:rPr>
              <a:t>Perspective of Information Science &amp; Technology</a:t>
            </a:r>
          </a:p>
          <a:p>
            <a:pPr algn="ctr">
              <a:buNone/>
            </a:pPr>
            <a:endParaRPr lang="en-US" b="1" i="1" dirty="0" smtClean="0">
              <a:solidFill>
                <a:srgbClr val="FFFF00"/>
              </a:solidFill>
            </a:endParaRPr>
          </a:p>
          <a:p>
            <a:pPr algn="ctr">
              <a:buNone/>
            </a:pPr>
            <a:r>
              <a:rPr lang="en-US" b="1" i="1" dirty="0" smtClean="0">
                <a:solidFill>
                  <a:srgbClr val="FFFF00"/>
                </a:solidFill>
              </a:rPr>
              <a:t>A Snapshot </a:t>
            </a:r>
          </a:p>
          <a:p>
            <a:pPr algn="ctr">
              <a:buNone/>
            </a:pPr>
            <a:endParaRPr lang="en-US" b="1" i="1" dirty="0" smtClean="0">
              <a:solidFill>
                <a:srgbClr val="FFFF00"/>
              </a:solidFill>
            </a:endParaRPr>
          </a:p>
          <a:p>
            <a:pPr algn="ctr">
              <a:buNone/>
            </a:pPr>
            <a:r>
              <a:rPr lang="en-US" b="1" dirty="0" smtClean="0">
                <a:solidFill>
                  <a:srgbClr val="FFFF00"/>
                </a:solidFill>
              </a:rPr>
              <a:t>Big Data Management</a:t>
            </a:r>
          </a:p>
          <a:p>
            <a:pPr algn="ctr">
              <a:buNone/>
            </a:pPr>
            <a:r>
              <a:rPr lang="en-US" b="1" dirty="0" smtClean="0">
                <a:solidFill>
                  <a:srgbClr val="FFFF00"/>
                </a:solidFill>
              </a:rPr>
              <a:t>Cloud Computing</a:t>
            </a:r>
          </a:p>
          <a:p>
            <a:pPr algn="ctr">
              <a:buNone/>
            </a:pPr>
            <a:r>
              <a:rPr lang="en-US" b="1" dirty="0" smtClean="0">
                <a:solidFill>
                  <a:srgbClr val="FFFF00"/>
                </a:solidFill>
              </a:rPr>
              <a:t>Green Computing</a:t>
            </a:r>
          </a:p>
          <a:p>
            <a:pPr algn="ctr">
              <a:buNone/>
            </a:pPr>
            <a:r>
              <a:rPr lang="en-US" b="1" dirty="0" smtClean="0">
                <a:solidFill>
                  <a:srgbClr val="FFFF00"/>
                </a:solidFill>
              </a:rPr>
              <a:t>Usability Engineering &amp; HCI</a:t>
            </a:r>
          </a:p>
          <a:p>
            <a:pPr algn="ctr">
              <a:buNone/>
            </a:pPr>
            <a:r>
              <a:rPr lang="en-US" i="1" dirty="0" smtClean="0"/>
              <a:t/>
            </a:r>
            <a:br>
              <a:rPr lang="en-US" i="1"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867400"/>
          </a:xfrm>
        </p:spPr>
        <p:txBody>
          <a:bodyPr/>
          <a:lstStyle/>
          <a:p>
            <a:pPr>
              <a:buNone/>
            </a:pPr>
            <a:r>
              <a:rPr lang="en-US" sz="3200" b="1" dirty="0" smtClean="0">
                <a:solidFill>
                  <a:srgbClr val="FFFF00"/>
                </a:solidFill>
              </a:rPr>
              <a:t>Big Data Management</a:t>
            </a:r>
            <a:r>
              <a:rPr lang="en-US" b="1" dirty="0" smtClean="0"/>
              <a:t>—</a:t>
            </a:r>
            <a:endParaRPr lang="en-US" dirty="0" smtClean="0"/>
          </a:p>
          <a:p>
            <a:pPr>
              <a:buNone/>
            </a:pPr>
            <a:endParaRPr lang="en-US" dirty="0" smtClean="0"/>
          </a:p>
          <a:p>
            <a:pPr algn="just">
              <a:buNone/>
            </a:pPr>
            <a:r>
              <a:rPr lang="en-US" dirty="0" smtClean="0"/>
              <a:t>   Sciences of Data is may called as Data Science which deals with collection, selection, processing and Management and Dissemination. Recently from different circles large number of data and similar contents have been generated and become an important issue and challenge. Data Science an emerging domain has been arrived to analysis of data including data-</a:t>
            </a:r>
            <a:r>
              <a:rPr lang="en-US" dirty="0" err="1" smtClean="0"/>
              <a:t>curation</a:t>
            </a:r>
            <a:r>
              <a:rPr lang="en-US" dirty="0" smtClean="0"/>
              <a:t>, sharing, storage and also transfer. Business Intelligence is one of the closest branch of Data Science; though Big Data Management is also very much close with the domain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715000"/>
          </a:xfrm>
        </p:spPr>
        <p:txBody>
          <a:bodyPr>
            <a:normAutofit lnSpcReduction="10000"/>
          </a:bodyPr>
          <a:lstStyle/>
          <a:p>
            <a:pPr algn="ctr">
              <a:buNone/>
            </a:pPr>
            <a:r>
              <a:rPr lang="en-US" sz="6600" dirty="0" smtClean="0">
                <a:solidFill>
                  <a:srgbClr val="FFFF00"/>
                </a:solidFill>
              </a:rPr>
              <a:t>Big data &amp; Uses:</a:t>
            </a:r>
          </a:p>
          <a:p>
            <a:pPr algn="ctr">
              <a:buNone/>
            </a:pPr>
            <a:r>
              <a:rPr lang="en-US" b="1" dirty="0" smtClean="0">
                <a:solidFill>
                  <a:schemeClr val="accent3">
                    <a:lumMod val="40000"/>
                    <a:lumOff val="60000"/>
                  </a:schemeClr>
                </a:solidFill>
              </a:rPr>
              <a:t>In Healthcare</a:t>
            </a:r>
          </a:p>
          <a:p>
            <a:pPr algn="ctr">
              <a:buNone/>
            </a:pPr>
            <a:r>
              <a:rPr lang="en-US" b="1" dirty="0" smtClean="0">
                <a:solidFill>
                  <a:schemeClr val="accent3">
                    <a:lumMod val="40000"/>
                    <a:lumOff val="60000"/>
                  </a:schemeClr>
                </a:solidFill>
              </a:rPr>
              <a:t>In Business</a:t>
            </a:r>
          </a:p>
          <a:p>
            <a:pPr algn="ctr">
              <a:buNone/>
            </a:pPr>
            <a:r>
              <a:rPr lang="en-US" b="1" dirty="0" smtClean="0">
                <a:solidFill>
                  <a:schemeClr val="accent3">
                    <a:lumMod val="40000"/>
                    <a:lumOff val="60000"/>
                  </a:schemeClr>
                </a:solidFill>
              </a:rPr>
              <a:t>In Hospitality</a:t>
            </a:r>
          </a:p>
          <a:p>
            <a:pPr algn="ctr">
              <a:buNone/>
            </a:pPr>
            <a:r>
              <a:rPr lang="en-US" b="1" dirty="0" smtClean="0">
                <a:solidFill>
                  <a:schemeClr val="accent3">
                    <a:lumMod val="40000"/>
                    <a:lumOff val="60000"/>
                  </a:schemeClr>
                </a:solidFill>
              </a:rPr>
              <a:t>In Education</a:t>
            </a:r>
          </a:p>
          <a:p>
            <a:pPr algn="ctr">
              <a:buNone/>
            </a:pPr>
            <a:r>
              <a:rPr lang="en-US" b="1" dirty="0" smtClean="0">
                <a:solidFill>
                  <a:schemeClr val="accent3">
                    <a:lumMod val="40000"/>
                    <a:lumOff val="60000"/>
                  </a:schemeClr>
                </a:solidFill>
              </a:rPr>
              <a:t>In Governance</a:t>
            </a:r>
          </a:p>
          <a:p>
            <a:pPr algn="ctr">
              <a:buNone/>
            </a:pPr>
            <a:r>
              <a:rPr lang="en-US" b="1" dirty="0" smtClean="0">
                <a:solidFill>
                  <a:schemeClr val="accent3">
                    <a:lumMod val="40000"/>
                    <a:lumOff val="60000"/>
                  </a:schemeClr>
                </a:solidFill>
              </a:rPr>
              <a:t>In Living Facets </a:t>
            </a:r>
          </a:p>
          <a:p>
            <a:pPr algn="ctr">
              <a:buNone/>
            </a:pPr>
            <a:r>
              <a:rPr lang="en-US" b="1" dirty="0" smtClean="0">
                <a:solidFill>
                  <a:srgbClr val="FFFF00"/>
                </a:solidFill>
              </a:rPr>
              <a:t>Example of Market: </a:t>
            </a:r>
            <a:r>
              <a:rPr lang="en-US" dirty="0" smtClean="0">
                <a:solidFill>
                  <a:srgbClr val="FFFF00"/>
                </a:solidFill>
              </a:rPr>
              <a:t>EUR250bn per year </a:t>
            </a:r>
          </a:p>
          <a:p>
            <a:pPr algn="ctr">
              <a:buNone/>
            </a:pPr>
            <a:r>
              <a:rPr lang="en-US" dirty="0" smtClean="0">
                <a:solidFill>
                  <a:srgbClr val="FFFF00"/>
                </a:solidFill>
              </a:rPr>
              <a:t>(according to the McKinsey Global Institute)</a:t>
            </a:r>
          </a:p>
          <a:p>
            <a:pPr algn="ctr">
              <a:buNone/>
            </a:pPr>
            <a:r>
              <a:rPr lang="en-US" sz="3200" dirty="0" smtClean="0">
                <a:solidFill>
                  <a:srgbClr val="C00000"/>
                </a:solidFill>
              </a:rPr>
              <a:t>Councils: </a:t>
            </a:r>
            <a:r>
              <a:rPr lang="en-US" b="1" dirty="0" smtClean="0">
                <a:solidFill>
                  <a:srgbClr val="C00000"/>
                </a:solidFill>
              </a:rPr>
              <a:t>‘Digital Economy’ or ‘Technology Strategy Board’ including the ‘Connected Digital Economy Catapult’</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715000"/>
          </a:xfrm>
        </p:spPr>
        <p:txBody>
          <a:bodyPr/>
          <a:lstStyle/>
          <a:p>
            <a:pPr>
              <a:buNone/>
            </a:pPr>
            <a:r>
              <a:rPr lang="en-US" sz="2800" b="1" dirty="0" smtClean="0">
                <a:solidFill>
                  <a:srgbClr val="FFFF00"/>
                </a:solidFill>
              </a:rPr>
              <a:t>Cloud Computing</a:t>
            </a:r>
            <a:r>
              <a:rPr lang="en-US" b="1" dirty="0" smtClean="0"/>
              <a:t>—</a:t>
            </a:r>
          </a:p>
          <a:p>
            <a:pPr>
              <a:buNone/>
            </a:pPr>
            <a:endParaRPr lang="en-US" b="1" dirty="0" smtClean="0"/>
          </a:p>
          <a:p>
            <a:pPr algn="just">
              <a:buNone/>
            </a:pPr>
            <a:r>
              <a:rPr lang="en-US" dirty="0" smtClean="0"/>
              <a:t>   Cloud computing is a mechanism for virtualized software and hardware availability. Cloud computing is depends on architecture that needs less uses of computer, hardware including IT Infrastructure delivery; moreover it also helps in use of minimum software with utilization of applications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715000"/>
          </a:xfrm>
        </p:spPr>
        <p:txBody>
          <a:bodyPr/>
          <a:lstStyle/>
          <a:p>
            <a:pPr algn="ctr">
              <a:buNone/>
            </a:pPr>
            <a:r>
              <a:rPr lang="en-US" b="1" dirty="0" smtClean="0">
                <a:solidFill>
                  <a:srgbClr val="FFFF00"/>
                </a:solidFill>
              </a:rPr>
              <a:t>Emerging and Possible Job Openings</a:t>
            </a:r>
          </a:p>
          <a:p>
            <a:pPr algn="just">
              <a:buNone/>
            </a:pPr>
            <a:r>
              <a:rPr lang="en-US" b="1" dirty="0" smtClean="0">
                <a:solidFill>
                  <a:srgbClr val="FFFF00"/>
                </a:solidFill>
              </a:rPr>
              <a:t> </a:t>
            </a:r>
          </a:p>
          <a:p>
            <a:pPr algn="ctr">
              <a:buNone/>
            </a:pPr>
            <a:endParaRPr lang="en-US" b="1" dirty="0" smtClean="0">
              <a:solidFill>
                <a:srgbClr val="FFFF00"/>
              </a:solidFill>
            </a:endParaRPr>
          </a:p>
          <a:p>
            <a:endParaRPr lang="en-US" dirty="0"/>
          </a:p>
        </p:txBody>
      </p:sp>
      <p:graphicFrame>
        <p:nvGraphicFramePr>
          <p:cNvPr id="5" name="Table 4"/>
          <p:cNvGraphicFramePr>
            <a:graphicFrameLocks noGrp="1"/>
          </p:cNvGraphicFramePr>
          <p:nvPr/>
        </p:nvGraphicFramePr>
        <p:xfrm>
          <a:off x="1524000" y="1397000"/>
          <a:ext cx="6096000" cy="3210052"/>
        </p:xfrm>
        <a:graphic>
          <a:graphicData uri="http://schemas.openxmlformats.org/drawingml/2006/table">
            <a:tbl>
              <a:tblPr firstRow="1" bandRow="1">
                <a:tableStyleId>{5C22544A-7EE6-4342-B048-85BDC9FD1C3A}</a:tableStyleId>
              </a:tblPr>
              <a:tblGrid>
                <a:gridCol w="3048000"/>
                <a:gridCol w="3048000"/>
              </a:tblGrid>
              <a:tr h="370840">
                <a:tc gridSpan="2">
                  <a:txBody>
                    <a:bodyPr/>
                    <a:lstStyle/>
                    <a:p>
                      <a:pPr marL="0" marR="0" algn="ctr">
                        <a:lnSpc>
                          <a:spcPct val="115000"/>
                        </a:lnSpc>
                        <a:spcBef>
                          <a:spcPts val="0"/>
                        </a:spcBef>
                        <a:spcAft>
                          <a:spcPts val="0"/>
                        </a:spcAft>
                      </a:pPr>
                      <a:r>
                        <a:rPr lang="en-US" sz="1800" b="1" dirty="0">
                          <a:solidFill>
                            <a:srgbClr val="C00000"/>
                          </a:solidFill>
                          <a:latin typeface="Times New Roman"/>
                          <a:ea typeface="Times New Roman"/>
                          <a:cs typeface="Times New Roman"/>
                        </a:rPr>
                        <a:t>Cloud Computing related Jobs</a:t>
                      </a:r>
                      <a:endParaRPr lang="en-US" sz="1800" dirty="0">
                        <a:solidFill>
                          <a:srgbClr val="C00000"/>
                        </a:solidFill>
                        <a:latin typeface="Calibri"/>
                        <a:ea typeface="Times New Roman"/>
                        <a:cs typeface="Times New Roman"/>
                      </a:endParaRPr>
                    </a:p>
                  </a:txBody>
                  <a:tcPr marL="68580" marR="68580" marT="0" marB="0"/>
                </a:tc>
                <a:tc hMerge="1">
                  <a:txBody>
                    <a:bodyPr/>
                    <a:lstStyle/>
                    <a:p>
                      <a:endParaRPr lang="en-US"/>
                    </a:p>
                  </a:txBody>
                  <a:tcPr/>
                </a:tc>
              </a:tr>
              <a:tr h="370840">
                <a:tc>
                  <a:txBody>
                    <a:bodyPr/>
                    <a:lstStyle/>
                    <a:p>
                      <a:pPr marL="0" marR="0" algn="ctr">
                        <a:lnSpc>
                          <a:spcPct val="115000"/>
                        </a:lnSpc>
                        <a:spcBef>
                          <a:spcPts val="0"/>
                        </a:spcBef>
                        <a:spcAft>
                          <a:spcPts val="0"/>
                        </a:spcAft>
                      </a:pPr>
                      <a:r>
                        <a:rPr lang="en-US" sz="1800" dirty="0">
                          <a:latin typeface="Times New Roman"/>
                          <a:ea typeface="Times New Roman"/>
                          <a:cs typeface="Times New Roman"/>
                        </a:rPr>
                        <a:t>Cloud Administrator</a:t>
                      </a:r>
                      <a:endParaRPr lang="en-US" sz="1800" dirty="0">
                        <a:latin typeface="Calibri"/>
                        <a:ea typeface="Times New Roman"/>
                        <a:cs typeface="Times New Roman"/>
                      </a:endParaRPr>
                    </a:p>
                    <a:p>
                      <a:pPr marL="0" marR="0" algn="ctr">
                        <a:lnSpc>
                          <a:spcPct val="115000"/>
                        </a:lnSpc>
                        <a:spcBef>
                          <a:spcPts val="0"/>
                        </a:spcBef>
                        <a:spcAft>
                          <a:spcPts val="0"/>
                        </a:spcAft>
                      </a:pPr>
                      <a:r>
                        <a:rPr lang="en-US" sz="1800" dirty="0">
                          <a:latin typeface="Times New Roman"/>
                          <a:ea typeface="Times New Roman"/>
                          <a:cs typeface="Times New Roman"/>
                        </a:rPr>
                        <a:t>Cloud Architect</a:t>
                      </a:r>
                      <a:endParaRPr lang="en-US" sz="1800" dirty="0">
                        <a:latin typeface="Calibri"/>
                        <a:ea typeface="Times New Roman"/>
                        <a:cs typeface="Times New Roman"/>
                      </a:endParaRPr>
                    </a:p>
                    <a:p>
                      <a:pPr marL="0" marR="0" algn="ctr">
                        <a:lnSpc>
                          <a:spcPct val="115000"/>
                        </a:lnSpc>
                        <a:spcBef>
                          <a:spcPts val="0"/>
                        </a:spcBef>
                        <a:spcAft>
                          <a:spcPts val="0"/>
                        </a:spcAft>
                      </a:pPr>
                      <a:r>
                        <a:rPr lang="en-US" sz="1800" dirty="0">
                          <a:latin typeface="Times New Roman"/>
                          <a:ea typeface="Times New Roman"/>
                          <a:cs typeface="Times New Roman"/>
                        </a:rPr>
                        <a:t>Cloud Data Manager</a:t>
                      </a:r>
                      <a:endParaRPr lang="en-US" sz="1800" dirty="0">
                        <a:latin typeface="Calibri"/>
                        <a:ea typeface="Times New Roman"/>
                        <a:cs typeface="Times New Roman"/>
                      </a:endParaRPr>
                    </a:p>
                    <a:p>
                      <a:pPr marL="0" marR="0" algn="ctr">
                        <a:lnSpc>
                          <a:spcPct val="115000"/>
                        </a:lnSpc>
                        <a:spcBef>
                          <a:spcPts val="0"/>
                        </a:spcBef>
                        <a:spcAft>
                          <a:spcPts val="0"/>
                        </a:spcAft>
                      </a:pPr>
                      <a:r>
                        <a:rPr lang="en-US" sz="1800" dirty="0">
                          <a:latin typeface="Times New Roman"/>
                          <a:ea typeface="Times New Roman"/>
                          <a:cs typeface="Times New Roman"/>
                        </a:rPr>
                        <a:t>Cloud Web Manager</a:t>
                      </a:r>
                      <a:endParaRPr lang="en-US" sz="1800" dirty="0">
                        <a:latin typeface="Calibri"/>
                        <a:ea typeface="Times New Roman"/>
                        <a:cs typeface="Times New Roman"/>
                      </a:endParaRPr>
                    </a:p>
                    <a:p>
                      <a:pPr marL="0" marR="0" algn="ctr">
                        <a:lnSpc>
                          <a:spcPct val="115000"/>
                        </a:lnSpc>
                        <a:spcBef>
                          <a:spcPts val="0"/>
                        </a:spcBef>
                        <a:spcAft>
                          <a:spcPts val="0"/>
                        </a:spcAft>
                      </a:pPr>
                      <a:r>
                        <a:rPr lang="en-US" sz="1800" dirty="0">
                          <a:latin typeface="Times New Roman"/>
                          <a:ea typeface="Times New Roman"/>
                          <a:cs typeface="Times New Roman"/>
                        </a:rPr>
                        <a:t>Cloud Network Architect</a:t>
                      </a:r>
                      <a:endParaRPr lang="en-US" sz="1800" dirty="0">
                        <a:latin typeface="Calibri"/>
                        <a:ea typeface="Times New Roman"/>
                        <a:cs typeface="Times New Roman"/>
                      </a:endParaRPr>
                    </a:p>
                    <a:p>
                      <a:pPr marL="0" marR="0" algn="ctr">
                        <a:lnSpc>
                          <a:spcPct val="115000"/>
                        </a:lnSpc>
                        <a:spcBef>
                          <a:spcPts val="0"/>
                        </a:spcBef>
                        <a:spcAft>
                          <a:spcPts val="0"/>
                        </a:spcAft>
                      </a:pPr>
                      <a:r>
                        <a:rPr lang="en-US" sz="1800" dirty="0">
                          <a:latin typeface="Times New Roman"/>
                          <a:ea typeface="Times New Roman"/>
                          <a:cs typeface="Times New Roman"/>
                        </a:rPr>
                        <a:t>Cloud Systems Expert</a:t>
                      </a:r>
                      <a:endParaRPr lang="en-US" sz="1800" dirty="0">
                        <a:latin typeface="Calibri"/>
                        <a:ea typeface="Times New Roman"/>
                        <a:cs typeface="Times New Roman"/>
                      </a:endParaRPr>
                    </a:p>
                    <a:p>
                      <a:pPr marL="0" marR="0" algn="ctr">
                        <a:lnSpc>
                          <a:spcPct val="115000"/>
                        </a:lnSpc>
                        <a:spcBef>
                          <a:spcPts val="0"/>
                        </a:spcBef>
                        <a:spcAft>
                          <a:spcPts val="0"/>
                        </a:spcAft>
                      </a:pPr>
                      <a:r>
                        <a:rPr lang="en-US" sz="1800" dirty="0">
                          <a:latin typeface="Times New Roman"/>
                          <a:ea typeface="Times New Roman"/>
                          <a:cs typeface="Times New Roman"/>
                        </a:rPr>
                        <a:t>Cloud Designer</a:t>
                      </a:r>
                      <a:endParaRPr lang="en-US" sz="1800" dirty="0">
                        <a:latin typeface="Calibri"/>
                        <a:ea typeface="Times New Roman"/>
                        <a:cs typeface="Times New Roman"/>
                      </a:endParaRPr>
                    </a:p>
                    <a:p>
                      <a:pPr marL="0" marR="0" algn="ctr">
                        <a:lnSpc>
                          <a:spcPct val="115000"/>
                        </a:lnSpc>
                        <a:spcBef>
                          <a:spcPts val="0"/>
                        </a:spcBef>
                        <a:spcAft>
                          <a:spcPts val="0"/>
                        </a:spcAft>
                      </a:pPr>
                      <a:r>
                        <a:rPr lang="en-US" sz="1800" dirty="0">
                          <a:latin typeface="Times New Roman"/>
                          <a:ea typeface="Times New Roman"/>
                          <a:cs typeface="Times New Roman"/>
                        </a:rPr>
                        <a:t>Cloud IT Infrastructure Manager</a:t>
                      </a:r>
                      <a:endParaRPr lang="en-US" sz="1800"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Network Administrator</a:t>
                      </a:r>
                      <a:endParaRPr lang="en-US" sz="1800" dirty="0">
                        <a:latin typeface="Calibri"/>
                        <a:ea typeface="Times New Roman"/>
                        <a:cs typeface="Times New Roman"/>
                      </a:endParaRPr>
                    </a:p>
                    <a:p>
                      <a:pPr marL="0" marR="0" algn="ctr">
                        <a:lnSpc>
                          <a:spcPct val="115000"/>
                        </a:lnSpc>
                        <a:spcBef>
                          <a:spcPts val="0"/>
                        </a:spcBef>
                        <a:spcAft>
                          <a:spcPts val="0"/>
                        </a:spcAft>
                      </a:pPr>
                      <a:r>
                        <a:rPr lang="en-US" sz="1800" dirty="0">
                          <a:latin typeface="Times New Roman"/>
                          <a:ea typeface="Times New Roman"/>
                          <a:cs typeface="Times New Roman"/>
                        </a:rPr>
                        <a:t>Information Systems Designer</a:t>
                      </a:r>
                      <a:endParaRPr lang="en-US" sz="1800" dirty="0">
                        <a:latin typeface="Calibri"/>
                        <a:ea typeface="Times New Roman"/>
                        <a:cs typeface="Times New Roman"/>
                      </a:endParaRPr>
                    </a:p>
                    <a:p>
                      <a:pPr marL="0" marR="0" algn="ctr">
                        <a:lnSpc>
                          <a:spcPct val="115000"/>
                        </a:lnSpc>
                        <a:spcBef>
                          <a:spcPts val="0"/>
                        </a:spcBef>
                        <a:spcAft>
                          <a:spcPts val="0"/>
                        </a:spcAft>
                      </a:pPr>
                      <a:r>
                        <a:rPr lang="en-US" sz="1800" dirty="0">
                          <a:latin typeface="Times New Roman"/>
                          <a:ea typeface="Times New Roman"/>
                          <a:cs typeface="Times New Roman"/>
                        </a:rPr>
                        <a:t>Cloud Information Analyst </a:t>
                      </a:r>
                      <a:endParaRPr lang="en-US" sz="1800" dirty="0">
                        <a:latin typeface="Calibri"/>
                        <a:ea typeface="Times New Roman"/>
                        <a:cs typeface="Times New Roman"/>
                      </a:endParaRPr>
                    </a:p>
                    <a:p>
                      <a:pPr marL="0" marR="0" algn="ctr">
                        <a:lnSpc>
                          <a:spcPct val="115000"/>
                        </a:lnSpc>
                        <a:spcBef>
                          <a:spcPts val="0"/>
                        </a:spcBef>
                        <a:spcAft>
                          <a:spcPts val="0"/>
                        </a:spcAft>
                      </a:pPr>
                      <a:r>
                        <a:rPr lang="en-US" sz="1800" dirty="0">
                          <a:latin typeface="Times New Roman"/>
                          <a:ea typeface="Times New Roman"/>
                          <a:cs typeface="Times New Roman"/>
                        </a:rPr>
                        <a:t>CIO and CTO</a:t>
                      </a:r>
                      <a:endParaRPr lang="en-US" sz="1800" dirty="0">
                        <a:latin typeface="Calibri"/>
                        <a:ea typeface="Times New Roman"/>
                        <a:cs typeface="Times New Roman"/>
                      </a:endParaRPr>
                    </a:p>
                    <a:p>
                      <a:pPr marL="0" marR="0" algn="ctr">
                        <a:lnSpc>
                          <a:spcPct val="115000"/>
                        </a:lnSpc>
                        <a:spcBef>
                          <a:spcPts val="0"/>
                        </a:spcBef>
                        <a:spcAft>
                          <a:spcPts val="0"/>
                        </a:spcAft>
                      </a:pPr>
                      <a:r>
                        <a:rPr lang="en-US" sz="1800" dirty="0">
                          <a:latin typeface="Times New Roman"/>
                          <a:ea typeface="Times New Roman"/>
                          <a:cs typeface="Times New Roman"/>
                        </a:rPr>
                        <a:t>Director, Cloud Services</a:t>
                      </a:r>
                      <a:endParaRPr lang="en-US" sz="1800" dirty="0">
                        <a:latin typeface="Calibri"/>
                        <a:ea typeface="Times New Roman"/>
                        <a:cs typeface="Times New Roman"/>
                      </a:endParaRPr>
                    </a:p>
                    <a:p>
                      <a:pPr marL="0" marR="0" algn="ctr">
                        <a:lnSpc>
                          <a:spcPct val="115000"/>
                        </a:lnSpc>
                        <a:spcBef>
                          <a:spcPts val="0"/>
                        </a:spcBef>
                        <a:spcAft>
                          <a:spcPts val="0"/>
                        </a:spcAft>
                      </a:pPr>
                      <a:r>
                        <a:rPr lang="en-US" sz="1800" dirty="0">
                          <a:latin typeface="Times New Roman"/>
                          <a:ea typeface="Times New Roman"/>
                          <a:cs typeface="Times New Roman"/>
                        </a:rPr>
                        <a:t>Network Manager (Cloud)</a:t>
                      </a:r>
                      <a:endParaRPr lang="en-US" sz="1800" dirty="0">
                        <a:latin typeface="Calibri"/>
                        <a:ea typeface="Times New Roman"/>
                        <a:cs typeface="Times New Roman"/>
                      </a:endParaRPr>
                    </a:p>
                    <a:p>
                      <a:pPr marL="0" marR="0" algn="ctr">
                        <a:lnSpc>
                          <a:spcPct val="115000"/>
                        </a:lnSpc>
                        <a:spcBef>
                          <a:spcPts val="0"/>
                        </a:spcBef>
                        <a:spcAft>
                          <a:spcPts val="0"/>
                        </a:spcAft>
                      </a:pPr>
                      <a:r>
                        <a:rPr lang="en-US" sz="1800" dirty="0">
                          <a:latin typeface="Times New Roman"/>
                          <a:ea typeface="Times New Roman"/>
                          <a:cs typeface="Times New Roman"/>
                        </a:rPr>
                        <a:t>Green Cloud Expert</a:t>
                      </a:r>
                      <a:endParaRPr lang="en-US" sz="1800" dirty="0">
                        <a:latin typeface="Calibri"/>
                        <a:ea typeface="Times New Roman"/>
                        <a:cs typeface="Times New Roman"/>
                      </a:endParaRPr>
                    </a:p>
                    <a:p>
                      <a:pPr marL="0" marR="0" algn="ctr">
                        <a:lnSpc>
                          <a:spcPct val="115000"/>
                        </a:lnSpc>
                        <a:spcBef>
                          <a:spcPts val="0"/>
                        </a:spcBef>
                        <a:spcAft>
                          <a:spcPts val="0"/>
                        </a:spcAft>
                      </a:pPr>
                      <a:r>
                        <a:rPr lang="en-US" sz="1800" dirty="0">
                          <a:latin typeface="Times New Roman"/>
                          <a:ea typeface="Times New Roman"/>
                          <a:cs typeface="Times New Roman"/>
                        </a:rPr>
                        <a:t>Information Administrator  </a:t>
                      </a:r>
                      <a:endParaRPr lang="en-US" sz="1800" dirty="0">
                        <a:latin typeface="Calibri"/>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457200"/>
          <a:ext cx="8229600" cy="6259576"/>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marL="0" marR="0" algn="ctr">
                        <a:lnSpc>
                          <a:spcPct val="115000"/>
                        </a:lnSpc>
                        <a:spcBef>
                          <a:spcPts val="0"/>
                        </a:spcBef>
                        <a:spcAft>
                          <a:spcPts val="0"/>
                        </a:spcAft>
                        <a:tabLst>
                          <a:tab pos="2743200" algn="ctr"/>
                          <a:tab pos="5486400" algn="r"/>
                        </a:tabLst>
                      </a:pPr>
                      <a:r>
                        <a:rPr lang="en-US" sz="1400" b="1" dirty="0">
                          <a:solidFill>
                            <a:srgbClr val="FFFF00"/>
                          </a:solidFill>
                          <a:latin typeface="Times" pitchFamily="18" charset="0"/>
                          <a:ea typeface="Times New Roman"/>
                          <a:cs typeface="Times New Roman"/>
                        </a:rPr>
                        <a:t>Programs</a:t>
                      </a:r>
                      <a:endParaRPr lang="en-US" sz="1400" dirty="0">
                        <a:solidFill>
                          <a:srgbClr val="FFFF00"/>
                        </a:solidFill>
                        <a:latin typeface="Times" pitchFamily="18" charset="0"/>
                        <a:ea typeface="Times New Roman"/>
                        <a:cs typeface="Times New Roman"/>
                      </a:endParaRPr>
                    </a:p>
                  </a:txBody>
                  <a:tcPr marL="68580" marR="68580" marT="0" marB="0"/>
                </a:tc>
                <a:tc>
                  <a:txBody>
                    <a:bodyPr/>
                    <a:lstStyle/>
                    <a:p>
                      <a:pPr marL="0" marR="0" algn="ctr">
                        <a:lnSpc>
                          <a:spcPct val="115000"/>
                        </a:lnSpc>
                        <a:spcBef>
                          <a:spcPts val="0"/>
                        </a:spcBef>
                        <a:spcAft>
                          <a:spcPts val="0"/>
                        </a:spcAft>
                        <a:tabLst>
                          <a:tab pos="2743200" algn="ctr"/>
                          <a:tab pos="5486400" algn="r"/>
                        </a:tabLst>
                      </a:pPr>
                      <a:r>
                        <a:rPr lang="en-US" sz="1400" b="1" dirty="0">
                          <a:solidFill>
                            <a:srgbClr val="FFFF00"/>
                          </a:solidFill>
                          <a:latin typeface="Times" pitchFamily="18" charset="0"/>
                          <a:ea typeface="Times New Roman"/>
                          <a:cs typeface="Times New Roman"/>
                        </a:rPr>
                        <a:t>University</a:t>
                      </a:r>
                      <a:endParaRPr lang="en-US" sz="1400" dirty="0">
                        <a:solidFill>
                          <a:srgbClr val="FFFF00"/>
                        </a:solidFill>
                        <a:latin typeface="Times" pitchFamily="18" charset="0"/>
                        <a:ea typeface="Times New Roman"/>
                        <a:cs typeface="Times New Roman"/>
                      </a:endParaRPr>
                    </a:p>
                  </a:txBody>
                  <a:tcPr marL="68580" marR="68580" marT="0" marB="0"/>
                </a:tc>
                <a:tc>
                  <a:txBody>
                    <a:bodyPr/>
                    <a:lstStyle/>
                    <a:p>
                      <a:pPr marL="0" marR="0" algn="ctr">
                        <a:lnSpc>
                          <a:spcPct val="115000"/>
                        </a:lnSpc>
                        <a:spcBef>
                          <a:spcPts val="0"/>
                        </a:spcBef>
                        <a:spcAft>
                          <a:spcPts val="0"/>
                        </a:spcAft>
                        <a:tabLst>
                          <a:tab pos="2743200" algn="ctr"/>
                          <a:tab pos="5486400" algn="r"/>
                        </a:tabLst>
                      </a:pPr>
                      <a:r>
                        <a:rPr lang="en-US" sz="1400" b="1" dirty="0">
                          <a:solidFill>
                            <a:srgbClr val="FFFF00"/>
                          </a:solidFill>
                          <a:latin typeface="Times" pitchFamily="18" charset="0"/>
                          <a:ea typeface="Times New Roman"/>
                          <a:cs typeface="Times New Roman"/>
                        </a:rPr>
                        <a:t>Core Structures</a:t>
                      </a:r>
                      <a:endParaRPr lang="en-US" sz="1400" dirty="0">
                        <a:solidFill>
                          <a:srgbClr val="FFFF00"/>
                        </a:solidFill>
                        <a:latin typeface="Times" pitchFamily="18" charset="0"/>
                        <a:ea typeface="Times New Roman"/>
                        <a:cs typeface="Times New Roman"/>
                      </a:endParaRPr>
                    </a:p>
                  </a:txBody>
                  <a:tcPr marL="68580" marR="68580" marT="0" marB="0"/>
                </a:tc>
              </a:tr>
              <a:tr h="370840">
                <a:tc>
                  <a:txBody>
                    <a:bodyPr/>
                    <a:lstStyle/>
                    <a:p>
                      <a:pPr marL="0" marR="0" algn="just">
                        <a:lnSpc>
                          <a:spcPct val="115000"/>
                        </a:lnSpc>
                        <a:spcBef>
                          <a:spcPts val="0"/>
                        </a:spcBef>
                        <a:spcAft>
                          <a:spcPts val="0"/>
                        </a:spcAft>
                        <a:tabLst>
                          <a:tab pos="2743200" algn="ctr"/>
                          <a:tab pos="5486400" algn="r"/>
                        </a:tabLst>
                      </a:pPr>
                      <a:r>
                        <a:rPr lang="en-US" sz="1200" b="1" dirty="0">
                          <a:latin typeface="Times" pitchFamily="18" charset="0"/>
                          <a:ea typeface="Times New Roman"/>
                          <a:cs typeface="Times New Roman"/>
                        </a:rPr>
                        <a:t>MSc-Cloud Computing</a:t>
                      </a:r>
                      <a:endParaRPr lang="en-US" sz="1200" dirty="0">
                        <a:latin typeface="Times" pitchFamily="18" charset="0"/>
                        <a:ea typeface="Times New Roman"/>
                        <a:cs typeface="Times New Roman"/>
                      </a:endParaRPr>
                    </a:p>
                  </a:txBody>
                  <a:tcPr marL="68580" marR="68580" marT="0" marB="0"/>
                </a:tc>
                <a:tc>
                  <a:txBody>
                    <a:bodyPr/>
                    <a:lstStyle/>
                    <a:p>
                      <a:pPr marL="0" marR="0" algn="just">
                        <a:lnSpc>
                          <a:spcPct val="115000"/>
                        </a:lnSpc>
                        <a:spcBef>
                          <a:spcPts val="0"/>
                        </a:spcBef>
                        <a:spcAft>
                          <a:spcPts val="0"/>
                        </a:spcAft>
                        <a:tabLst>
                          <a:tab pos="2743200" algn="ctr"/>
                          <a:tab pos="5486400" algn="r"/>
                        </a:tabLst>
                      </a:pPr>
                      <a:endParaRPr lang="en-US" sz="1200" dirty="0">
                        <a:latin typeface="Times" pitchFamily="18" charset="0"/>
                        <a:ea typeface="Times New Roman"/>
                        <a:cs typeface="Times New Roman"/>
                      </a:endParaRPr>
                    </a:p>
                    <a:p>
                      <a:pPr marL="0" marR="0" algn="just">
                        <a:lnSpc>
                          <a:spcPct val="115000"/>
                        </a:lnSpc>
                        <a:spcBef>
                          <a:spcPts val="0"/>
                        </a:spcBef>
                        <a:spcAft>
                          <a:spcPts val="0"/>
                        </a:spcAft>
                        <a:tabLst>
                          <a:tab pos="2743200" algn="ctr"/>
                          <a:tab pos="5486400" algn="r"/>
                        </a:tabLst>
                      </a:pPr>
                      <a:r>
                        <a:rPr lang="en-US" sz="1200" dirty="0">
                          <a:latin typeface="Times" pitchFamily="18" charset="0"/>
                          <a:ea typeface="Times New Roman"/>
                          <a:cs typeface="Times New Roman"/>
                        </a:rPr>
                        <a:t>University of Newcastle</a:t>
                      </a:r>
                    </a:p>
                  </a:txBody>
                  <a:tcPr marL="68580" marR="68580" marT="0" marB="0"/>
                </a:tc>
                <a:tc>
                  <a:txBody>
                    <a:bodyPr/>
                    <a:lstStyle/>
                    <a:p>
                      <a:pPr marL="342900" marR="0" lvl="0" indent="-342900" algn="just">
                        <a:lnSpc>
                          <a:spcPct val="115000"/>
                        </a:lnSpc>
                        <a:spcBef>
                          <a:spcPts val="0"/>
                        </a:spcBef>
                        <a:spcAft>
                          <a:spcPts val="0"/>
                        </a:spcAft>
                        <a:buSzPts val="1000"/>
                        <a:buFont typeface="Symbol"/>
                        <a:buNone/>
                        <a:tabLst>
                          <a:tab pos="457200" algn="l"/>
                        </a:tabLst>
                      </a:pPr>
                      <a:r>
                        <a:rPr lang="en-US" sz="1200" b="1" i="1" dirty="0" smtClean="0">
                          <a:latin typeface="Times" pitchFamily="18" charset="0"/>
                          <a:ea typeface="Times New Roman"/>
                          <a:cs typeface="Times New Roman"/>
                        </a:rPr>
                        <a:t>Core-</a:t>
                      </a:r>
                    </a:p>
                    <a:p>
                      <a:pPr marL="342900" marR="0" lvl="0" indent="-342900" algn="just">
                        <a:lnSpc>
                          <a:spcPct val="115000"/>
                        </a:lnSpc>
                        <a:spcBef>
                          <a:spcPts val="0"/>
                        </a:spcBef>
                        <a:spcAft>
                          <a:spcPts val="0"/>
                        </a:spcAft>
                        <a:buSzPts val="1000"/>
                        <a:buFont typeface="Symbol"/>
                        <a:buNone/>
                        <a:tabLst>
                          <a:tab pos="457200" algn="l"/>
                        </a:tabLst>
                      </a:pPr>
                      <a:r>
                        <a:rPr lang="en-US" sz="1200" dirty="0" smtClean="0">
                          <a:latin typeface="Times" pitchFamily="18" charset="0"/>
                          <a:ea typeface="Times New Roman"/>
                          <a:cs typeface="Times New Roman"/>
                        </a:rPr>
                        <a:t>Big </a:t>
                      </a:r>
                      <a:r>
                        <a:rPr lang="en-US" sz="1200" dirty="0">
                          <a:latin typeface="Times" pitchFamily="18" charset="0"/>
                          <a:ea typeface="Times New Roman"/>
                          <a:cs typeface="Times New Roman"/>
                        </a:rPr>
                        <a:t>Data Analytics, </a:t>
                      </a:r>
                      <a:r>
                        <a:rPr lang="en-US" sz="1200" dirty="0" smtClean="0">
                          <a:latin typeface="Times" pitchFamily="18" charset="0"/>
                          <a:ea typeface="Times New Roman"/>
                          <a:cs typeface="Times New Roman"/>
                        </a:rPr>
                        <a:t>Distributed Algorithms</a:t>
                      </a:r>
                      <a:r>
                        <a:rPr lang="en-US" sz="1200" dirty="0">
                          <a:latin typeface="Times" pitchFamily="18" charset="0"/>
                          <a:ea typeface="Times New Roman"/>
                          <a:cs typeface="Times New Roman"/>
                        </a:rPr>
                        <a:t>, Enterprise Middleware, Group Project in Cloud Computing, Cloud Computing, Machine </a:t>
                      </a:r>
                      <a:r>
                        <a:rPr lang="en-US" sz="1200" dirty="0" smtClean="0">
                          <a:latin typeface="Times" pitchFamily="18" charset="0"/>
                          <a:ea typeface="Times New Roman"/>
                          <a:cs typeface="Times New Roman"/>
                        </a:rPr>
                        <a:t>Learning,</a:t>
                      </a:r>
                      <a:r>
                        <a:rPr lang="en-US" sz="1200" baseline="0" dirty="0" smtClean="0">
                          <a:latin typeface="Times" pitchFamily="18" charset="0"/>
                          <a:ea typeface="Times New Roman"/>
                          <a:cs typeface="Times New Roman"/>
                        </a:rPr>
                        <a:t> </a:t>
                      </a:r>
                      <a:r>
                        <a:rPr lang="en-US" sz="1200" dirty="0" smtClean="0">
                          <a:latin typeface="Times" pitchFamily="18" charset="0"/>
                          <a:ea typeface="Times New Roman"/>
                          <a:cs typeface="Times New Roman"/>
                        </a:rPr>
                        <a:t>Research </a:t>
                      </a:r>
                      <a:r>
                        <a:rPr lang="en-US" sz="1200" dirty="0">
                          <a:latin typeface="Times" pitchFamily="18" charset="0"/>
                          <a:ea typeface="Times New Roman"/>
                          <a:cs typeface="Times New Roman"/>
                        </a:rPr>
                        <a:t>Skills, Advanced Programming in Java, </a:t>
                      </a:r>
                      <a:r>
                        <a:rPr lang="en-US" sz="1200" b="1" i="1" dirty="0">
                          <a:latin typeface="Times" pitchFamily="18" charset="0"/>
                          <a:ea typeface="Times New Roman"/>
                          <a:cs typeface="Times New Roman"/>
                        </a:rPr>
                        <a:t>Optional</a:t>
                      </a:r>
                      <a:r>
                        <a:rPr lang="en-US" sz="1200" dirty="0">
                          <a:latin typeface="Times" pitchFamily="18" charset="0"/>
                          <a:ea typeface="Times New Roman"/>
                          <a:cs typeface="Times New Roman"/>
                        </a:rPr>
                        <a:t>-Systems Designing/ Information Systems and Trust, </a:t>
                      </a:r>
                      <a:r>
                        <a:rPr lang="en-US" sz="1200" b="1" i="1" dirty="0">
                          <a:latin typeface="Times" pitchFamily="18" charset="0"/>
                          <a:ea typeface="Times New Roman"/>
                          <a:cs typeface="Times New Roman"/>
                        </a:rPr>
                        <a:t>Thesis</a:t>
                      </a:r>
                      <a:r>
                        <a:rPr lang="en-US" sz="1200" dirty="0">
                          <a:latin typeface="Times" pitchFamily="18" charset="0"/>
                          <a:ea typeface="Times New Roman"/>
                          <a:cs typeface="Times New Roman"/>
                        </a:rPr>
                        <a:t> etc</a:t>
                      </a:r>
                    </a:p>
                  </a:txBody>
                  <a:tcPr marL="68580" marR="68580" marT="0" marB="0"/>
                </a:tc>
              </a:tr>
              <a:tr h="370840">
                <a:tc>
                  <a:txBody>
                    <a:bodyPr/>
                    <a:lstStyle/>
                    <a:p>
                      <a:pPr marL="0" marR="0" algn="just">
                        <a:lnSpc>
                          <a:spcPct val="115000"/>
                        </a:lnSpc>
                        <a:spcBef>
                          <a:spcPts val="0"/>
                        </a:spcBef>
                        <a:spcAft>
                          <a:spcPts val="0"/>
                        </a:spcAft>
                        <a:tabLst>
                          <a:tab pos="2743200" algn="ctr"/>
                          <a:tab pos="5486400" algn="r"/>
                        </a:tabLst>
                      </a:pPr>
                      <a:r>
                        <a:rPr lang="en-US" sz="1200" b="1">
                          <a:latin typeface="Times" pitchFamily="18" charset="0"/>
                          <a:ea typeface="Times New Roman"/>
                          <a:cs typeface="Times New Roman"/>
                        </a:rPr>
                        <a:t>MSc-Cloud Computing</a:t>
                      </a:r>
                      <a:endParaRPr lang="en-US" sz="1200">
                        <a:latin typeface="Times" pitchFamily="18" charset="0"/>
                        <a:ea typeface="Times New Roman"/>
                        <a:cs typeface="Times New Roman"/>
                      </a:endParaRPr>
                    </a:p>
                  </a:txBody>
                  <a:tcPr marL="68580" marR="68580" marT="0" marB="0"/>
                </a:tc>
                <a:tc>
                  <a:txBody>
                    <a:bodyPr/>
                    <a:lstStyle/>
                    <a:p>
                      <a:pPr marL="0" marR="0" algn="just">
                        <a:lnSpc>
                          <a:spcPct val="115000"/>
                        </a:lnSpc>
                        <a:spcBef>
                          <a:spcPts val="0"/>
                        </a:spcBef>
                        <a:spcAft>
                          <a:spcPts val="0"/>
                        </a:spcAft>
                        <a:tabLst>
                          <a:tab pos="2743200" algn="ctr"/>
                          <a:tab pos="5486400" algn="r"/>
                        </a:tabLst>
                      </a:pPr>
                      <a:r>
                        <a:rPr lang="en-US" sz="1200" dirty="0">
                          <a:latin typeface="Times" pitchFamily="18" charset="0"/>
                          <a:ea typeface="Times New Roman"/>
                          <a:cs typeface="Times New Roman"/>
                        </a:rPr>
                        <a:t>Cork Institute of Technology</a:t>
                      </a:r>
                    </a:p>
                  </a:txBody>
                  <a:tcPr marL="68580" marR="68580" marT="0" marB="0"/>
                </a:tc>
                <a:tc>
                  <a:txBody>
                    <a:bodyPr/>
                    <a:lstStyle/>
                    <a:p>
                      <a:pPr marL="0" marR="0" algn="just">
                        <a:lnSpc>
                          <a:spcPct val="115000"/>
                        </a:lnSpc>
                        <a:spcBef>
                          <a:spcPts val="0"/>
                        </a:spcBef>
                        <a:spcAft>
                          <a:spcPts val="0"/>
                        </a:spcAft>
                        <a:tabLst>
                          <a:tab pos="2743200" algn="ctr"/>
                          <a:tab pos="5486400" algn="r"/>
                        </a:tabLst>
                      </a:pPr>
                      <a:r>
                        <a:rPr lang="en-US" sz="1200" b="1" i="1" dirty="0" smtClean="0">
                          <a:latin typeface="Times" pitchFamily="18" charset="0"/>
                          <a:ea typeface="Times New Roman"/>
                          <a:cs typeface="Times New Roman"/>
                        </a:rPr>
                        <a:t>Core-</a:t>
                      </a:r>
                    </a:p>
                    <a:p>
                      <a:pPr marL="0" marR="0" algn="just">
                        <a:lnSpc>
                          <a:spcPct val="115000"/>
                        </a:lnSpc>
                        <a:spcBef>
                          <a:spcPts val="0"/>
                        </a:spcBef>
                        <a:spcAft>
                          <a:spcPts val="0"/>
                        </a:spcAft>
                        <a:tabLst>
                          <a:tab pos="2743200" algn="ctr"/>
                          <a:tab pos="5486400" algn="r"/>
                        </a:tabLst>
                      </a:pPr>
                      <a:r>
                        <a:rPr lang="en-US" sz="1200" dirty="0" smtClean="0">
                          <a:latin typeface="Times" pitchFamily="18" charset="0"/>
                          <a:ea typeface="Times New Roman"/>
                          <a:cs typeface="Times New Roman"/>
                        </a:rPr>
                        <a:t>Cloud </a:t>
                      </a:r>
                      <a:r>
                        <a:rPr lang="en-US" sz="1200" dirty="0">
                          <a:latin typeface="Times" pitchFamily="18" charset="0"/>
                          <a:ea typeface="Times New Roman"/>
                          <a:cs typeface="Times New Roman"/>
                        </a:rPr>
                        <a:t>Strategy Planning and Management, Computing Research &amp; Practice, Managing Virtual Environments, Data Centre Networking, Cloud Storage Infrastructure, Cloud Security, Software </a:t>
                      </a:r>
                      <a:r>
                        <a:rPr lang="en-US" sz="1200" smtClean="0">
                          <a:latin typeface="Times" pitchFamily="18" charset="0"/>
                          <a:ea typeface="Times New Roman"/>
                          <a:cs typeface="Times New Roman"/>
                        </a:rPr>
                        <a:t>Developmentaedsz</a:t>
                      </a:r>
                      <a:endParaRPr lang="en-US" sz="1200" dirty="0">
                        <a:latin typeface="Times" pitchFamily="18" charset="0"/>
                        <a:ea typeface="Times New Roman"/>
                        <a:cs typeface="Times New Roman"/>
                      </a:endParaRPr>
                    </a:p>
                  </a:txBody>
                  <a:tcPr marL="68580" marR="68580" marT="0" marB="0"/>
                </a:tc>
              </a:tr>
              <a:tr h="370840">
                <a:tc>
                  <a:txBody>
                    <a:bodyPr/>
                    <a:lstStyle/>
                    <a:p>
                      <a:pPr marL="0" marR="0" algn="just">
                        <a:lnSpc>
                          <a:spcPct val="115000"/>
                        </a:lnSpc>
                        <a:spcBef>
                          <a:spcPts val="0"/>
                        </a:spcBef>
                        <a:spcAft>
                          <a:spcPts val="0"/>
                        </a:spcAft>
                        <a:tabLst>
                          <a:tab pos="2743200" algn="ctr"/>
                          <a:tab pos="5486400" algn="r"/>
                        </a:tabLst>
                      </a:pPr>
                      <a:r>
                        <a:rPr lang="en-US" sz="1200" b="1" dirty="0">
                          <a:latin typeface="Times" pitchFamily="18" charset="0"/>
                          <a:ea typeface="Times New Roman"/>
                          <a:cs typeface="Times New Roman"/>
                        </a:rPr>
                        <a:t>MSc-Cloud Computing</a:t>
                      </a:r>
                      <a:endParaRPr lang="en-US" sz="1200" dirty="0">
                        <a:latin typeface="Times" pitchFamily="18" charset="0"/>
                        <a:ea typeface="Times New Roman"/>
                        <a:cs typeface="Times New Roman"/>
                      </a:endParaRPr>
                    </a:p>
                  </a:txBody>
                  <a:tcPr marL="68580" marR="68580" marT="0" marB="0"/>
                </a:tc>
                <a:tc>
                  <a:txBody>
                    <a:bodyPr/>
                    <a:lstStyle/>
                    <a:p>
                      <a:pPr marL="0" marR="0" algn="just">
                        <a:lnSpc>
                          <a:spcPct val="115000"/>
                        </a:lnSpc>
                        <a:spcBef>
                          <a:spcPts val="0"/>
                        </a:spcBef>
                        <a:spcAft>
                          <a:spcPts val="0"/>
                        </a:spcAft>
                        <a:tabLst>
                          <a:tab pos="2743200" algn="ctr"/>
                          <a:tab pos="5486400" algn="r"/>
                        </a:tabLst>
                      </a:pPr>
                      <a:r>
                        <a:rPr lang="en-US" sz="1200" dirty="0">
                          <a:latin typeface="Times" pitchFamily="18" charset="0"/>
                          <a:ea typeface="Times New Roman"/>
                          <a:cs typeface="Times New Roman"/>
                        </a:rPr>
                        <a:t>University of Leicester</a:t>
                      </a:r>
                    </a:p>
                  </a:txBody>
                  <a:tcPr marL="68580" marR="68580" marT="0" marB="0"/>
                </a:tc>
                <a:tc>
                  <a:txBody>
                    <a:bodyPr/>
                    <a:lstStyle/>
                    <a:p>
                      <a:pPr marL="0" marR="0" algn="just">
                        <a:lnSpc>
                          <a:spcPct val="115000"/>
                        </a:lnSpc>
                        <a:spcBef>
                          <a:spcPts val="0"/>
                        </a:spcBef>
                        <a:spcAft>
                          <a:spcPts val="0"/>
                        </a:spcAft>
                        <a:tabLst>
                          <a:tab pos="2743200" algn="ctr"/>
                          <a:tab pos="5486400" algn="r"/>
                        </a:tabLst>
                      </a:pPr>
                      <a:r>
                        <a:rPr lang="en-US" sz="1200" b="1" i="1" dirty="0">
                          <a:latin typeface="Times" pitchFamily="18" charset="0"/>
                          <a:ea typeface="Times New Roman"/>
                          <a:cs typeface="Times New Roman"/>
                        </a:rPr>
                        <a:t>Core-</a:t>
                      </a:r>
                      <a:r>
                        <a:rPr lang="en-US" sz="1200" dirty="0">
                          <a:latin typeface="Times" pitchFamily="18" charset="0"/>
                          <a:ea typeface="Times New Roman"/>
                          <a:cs typeface="Times New Roman"/>
                        </a:rPr>
                        <a:t> Advance Web Technologies, Internet and Cloud Computing,  Service Oriented Architecture, Advance System Designing, Semantic Web, Software Reliability, Software Re-Engineering etc</a:t>
                      </a:r>
                    </a:p>
                  </a:txBody>
                  <a:tcPr marL="68580" marR="68580" marT="0" marB="0"/>
                </a:tc>
              </a:tr>
              <a:tr h="370840">
                <a:tc>
                  <a:txBody>
                    <a:bodyPr/>
                    <a:lstStyle/>
                    <a:p>
                      <a:pPr marL="0" marR="0" algn="just">
                        <a:lnSpc>
                          <a:spcPct val="115000"/>
                        </a:lnSpc>
                        <a:spcBef>
                          <a:spcPts val="0"/>
                        </a:spcBef>
                        <a:spcAft>
                          <a:spcPts val="0"/>
                        </a:spcAft>
                        <a:tabLst>
                          <a:tab pos="2743200" algn="ctr"/>
                          <a:tab pos="5486400" algn="r"/>
                        </a:tabLst>
                      </a:pPr>
                      <a:r>
                        <a:rPr lang="en-US" sz="1200" b="1">
                          <a:latin typeface="Times" pitchFamily="18" charset="0"/>
                          <a:ea typeface="Times New Roman"/>
                          <a:cs typeface="Times New Roman"/>
                        </a:rPr>
                        <a:t>MSc-Cloud Computing</a:t>
                      </a:r>
                      <a:endParaRPr lang="en-US" sz="1200">
                        <a:latin typeface="Times" pitchFamily="18" charset="0"/>
                        <a:ea typeface="Times New Roman"/>
                        <a:cs typeface="Times New Roman"/>
                      </a:endParaRPr>
                    </a:p>
                  </a:txBody>
                  <a:tcPr marL="68580" marR="68580" marT="0" marB="0"/>
                </a:tc>
                <a:tc>
                  <a:txBody>
                    <a:bodyPr/>
                    <a:lstStyle/>
                    <a:p>
                      <a:pPr marL="0" marR="0" algn="just">
                        <a:lnSpc>
                          <a:spcPct val="115000"/>
                        </a:lnSpc>
                        <a:spcBef>
                          <a:spcPts val="0"/>
                        </a:spcBef>
                        <a:spcAft>
                          <a:spcPts val="0"/>
                        </a:spcAft>
                        <a:tabLst>
                          <a:tab pos="2743200" algn="ctr"/>
                          <a:tab pos="5486400" algn="r"/>
                        </a:tabLst>
                      </a:pPr>
                      <a:r>
                        <a:rPr lang="en-US" sz="1200">
                          <a:latin typeface="Times" pitchFamily="18" charset="0"/>
                          <a:ea typeface="Times New Roman"/>
                          <a:cs typeface="Times New Roman"/>
                        </a:rPr>
                        <a:t>National University of Ireland</a:t>
                      </a:r>
                    </a:p>
                  </a:txBody>
                  <a:tcPr marL="68580" marR="68580" marT="0" marB="0"/>
                </a:tc>
                <a:tc>
                  <a:txBody>
                    <a:bodyPr/>
                    <a:lstStyle/>
                    <a:p>
                      <a:pPr marL="0" marR="0" algn="just">
                        <a:lnSpc>
                          <a:spcPct val="115000"/>
                        </a:lnSpc>
                        <a:spcBef>
                          <a:spcPts val="0"/>
                        </a:spcBef>
                        <a:spcAft>
                          <a:spcPts val="0"/>
                        </a:spcAft>
                        <a:tabLst>
                          <a:tab pos="2743200" algn="ctr"/>
                          <a:tab pos="5486400" algn="r"/>
                        </a:tabLst>
                      </a:pPr>
                      <a:r>
                        <a:rPr lang="en-US" sz="1200" b="1" dirty="0">
                          <a:latin typeface="Times" pitchFamily="18" charset="0"/>
                          <a:ea typeface="Times New Roman"/>
                          <a:cs typeface="Times New Roman"/>
                        </a:rPr>
                        <a:t>Two Focus:</a:t>
                      </a:r>
                      <a:r>
                        <a:rPr lang="en-US" sz="1200" dirty="0">
                          <a:latin typeface="Times" pitchFamily="18" charset="0"/>
                          <a:ea typeface="Times New Roman"/>
                          <a:cs typeface="Times New Roman"/>
                        </a:rPr>
                        <a:t> Software as a Service (</a:t>
                      </a:r>
                      <a:r>
                        <a:rPr lang="en-US" sz="1200" dirty="0" err="1">
                          <a:latin typeface="Times" pitchFamily="18" charset="0"/>
                          <a:ea typeface="Times New Roman"/>
                          <a:cs typeface="Times New Roman"/>
                        </a:rPr>
                        <a:t>SaaS</a:t>
                      </a:r>
                      <a:r>
                        <a:rPr lang="en-US" sz="1200" dirty="0">
                          <a:latin typeface="Times" pitchFamily="18" charset="0"/>
                          <a:ea typeface="Times New Roman"/>
                          <a:cs typeface="Times New Roman"/>
                        </a:rPr>
                        <a:t>), Infrastructure of Service (</a:t>
                      </a:r>
                      <a:r>
                        <a:rPr lang="en-US" sz="1200" dirty="0" err="1">
                          <a:latin typeface="Times" pitchFamily="18" charset="0"/>
                          <a:ea typeface="Times New Roman"/>
                          <a:cs typeface="Times New Roman"/>
                        </a:rPr>
                        <a:t>IaaS</a:t>
                      </a:r>
                      <a:r>
                        <a:rPr lang="en-US" sz="1200" dirty="0">
                          <a:latin typeface="Times" pitchFamily="18" charset="0"/>
                          <a:ea typeface="Times New Roman"/>
                          <a:cs typeface="Times New Roman"/>
                        </a:rPr>
                        <a:t>)</a:t>
                      </a:r>
                    </a:p>
                  </a:txBody>
                  <a:tcPr marL="68580" marR="68580" marT="0" marB="0"/>
                </a:tc>
              </a:tr>
              <a:tr h="370840">
                <a:tc>
                  <a:txBody>
                    <a:bodyPr/>
                    <a:lstStyle/>
                    <a:p>
                      <a:pPr marL="0" marR="0" algn="just">
                        <a:lnSpc>
                          <a:spcPct val="115000"/>
                        </a:lnSpc>
                        <a:spcBef>
                          <a:spcPts val="0"/>
                        </a:spcBef>
                        <a:spcAft>
                          <a:spcPts val="0"/>
                        </a:spcAft>
                        <a:tabLst>
                          <a:tab pos="2743200" algn="ctr"/>
                          <a:tab pos="5486400" algn="r"/>
                        </a:tabLst>
                      </a:pPr>
                      <a:r>
                        <a:rPr lang="en-US" sz="1200" b="1">
                          <a:latin typeface="Times" pitchFamily="18" charset="0"/>
                          <a:ea typeface="Times New Roman"/>
                          <a:cs typeface="Times New Roman"/>
                        </a:rPr>
                        <a:t>MSc-Cloud Computing</a:t>
                      </a:r>
                      <a:endParaRPr lang="en-US" sz="1200">
                        <a:latin typeface="Times" pitchFamily="18" charset="0"/>
                        <a:ea typeface="Times New Roman"/>
                        <a:cs typeface="Times New Roman"/>
                      </a:endParaRPr>
                    </a:p>
                  </a:txBody>
                  <a:tcPr marL="68580" marR="68580" marT="0" marB="0"/>
                </a:tc>
                <a:tc>
                  <a:txBody>
                    <a:bodyPr/>
                    <a:lstStyle/>
                    <a:p>
                      <a:pPr marL="0" marR="0" algn="just">
                        <a:lnSpc>
                          <a:spcPct val="115000"/>
                        </a:lnSpc>
                        <a:spcBef>
                          <a:spcPts val="0"/>
                        </a:spcBef>
                        <a:spcAft>
                          <a:spcPts val="0"/>
                        </a:spcAft>
                        <a:tabLst>
                          <a:tab pos="2743200" algn="ctr"/>
                          <a:tab pos="5486400" algn="r"/>
                        </a:tabLst>
                      </a:pPr>
                      <a:r>
                        <a:rPr lang="en-US" sz="1200">
                          <a:latin typeface="Times" pitchFamily="18" charset="0"/>
                          <a:ea typeface="Times New Roman"/>
                          <a:cs typeface="Times New Roman"/>
                        </a:rPr>
                        <a:t>Anglia Ruskin University</a:t>
                      </a:r>
                    </a:p>
                  </a:txBody>
                  <a:tcPr marL="68580" marR="68580" marT="0" marB="0"/>
                </a:tc>
                <a:tc>
                  <a:txBody>
                    <a:bodyPr/>
                    <a:lstStyle/>
                    <a:p>
                      <a:pPr marL="0" marR="0" algn="just">
                        <a:lnSpc>
                          <a:spcPct val="115000"/>
                        </a:lnSpc>
                        <a:spcBef>
                          <a:spcPts val="0"/>
                        </a:spcBef>
                        <a:spcAft>
                          <a:spcPts val="0"/>
                        </a:spcAft>
                        <a:tabLst>
                          <a:tab pos="2743200" algn="ctr"/>
                          <a:tab pos="5486400" algn="r"/>
                        </a:tabLst>
                      </a:pPr>
                      <a:r>
                        <a:rPr lang="en-US" sz="1200" b="1" i="1" dirty="0">
                          <a:latin typeface="Times" pitchFamily="18" charset="0"/>
                          <a:ea typeface="Times New Roman"/>
                          <a:cs typeface="Times New Roman"/>
                        </a:rPr>
                        <a:t>Core-</a:t>
                      </a:r>
                      <a:r>
                        <a:rPr lang="en-US" sz="1200" dirty="0">
                          <a:latin typeface="Times" pitchFamily="18" charset="0"/>
                          <a:ea typeface="Times New Roman"/>
                          <a:cs typeface="Times New Roman"/>
                        </a:rPr>
                        <a:t> Computer Networks, OS &amp; Virtualization, Secure Systems, Cloud Infrastructure &amp; Services , Data Science &amp; Big Data Analytics, Research Methods, Major Project</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638800"/>
          </a:xfrm>
        </p:spPr>
        <p:txBody>
          <a:bodyPr/>
          <a:lstStyle/>
          <a:p>
            <a:pPr lvl="0"/>
            <a:endParaRPr lang="en-US" dirty="0" smtClean="0"/>
          </a:p>
          <a:p>
            <a:pPr lvl="0" algn="ctr">
              <a:buNone/>
            </a:pPr>
            <a:r>
              <a:rPr lang="en-US" b="1" dirty="0" smtClean="0">
                <a:solidFill>
                  <a:srgbClr val="FFFF00"/>
                </a:solidFill>
              </a:rPr>
              <a:t>Other Programs from India</a:t>
            </a:r>
          </a:p>
          <a:p>
            <a:pPr lvl="0" algn="ctr">
              <a:buNone/>
            </a:pPr>
            <a:endParaRPr lang="en-US" b="1" dirty="0" smtClean="0">
              <a:solidFill>
                <a:srgbClr val="FFFF00"/>
              </a:solidFill>
            </a:endParaRPr>
          </a:p>
          <a:p>
            <a:pPr lvl="0"/>
            <a:r>
              <a:rPr lang="en-US" dirty="0" smtClean="0">
                <a:solidFill>
                  <a:srgbClr val="FFFF00"/>
                </a:solidFill>
              </a:rPr>
              <a:t>MCSA and MCSE (Private Cloud)</a:t>
            </a:r>
          </a:p>
          <a:p>
            <a:pPr lvl="0"/>
            <a:r>
              <a:rPr lang="en-US" dirty="0" smtClean="0">
                <a:solidFill>
                  <a:srgbClr val="FFFF00"/>
                </a:solidFill>
              </a:rPr>
              <a:t>RHCVA</a:t>
            </a:r>
          </a:p>
          <a:p>
            <a:pPr lvl="0"/>
            <a:r>
              <a:rPr lang="en-US" dirty="0" smtClean="0">
                <a:solidFill>
                  <a:srgbClr val="FFFF00"/>
                </a:solidFill>
              </a:rPr>
              <a:t>CCNA and other Cisco Certification with Cloud Computing and Virtualization Flavor.</a:t>
            </a:r>
          </a:p>
          <a:p>
            <a:pPr lvl="0"/>
            <a:r>
              <a:rPr lang="en-US" dirty="0" smtClean="0">
                <a:solidFill>
                  <a:srgbClr val="FFFF00"/>
                </a:solidFill>
              </a:rPr>
              <a:t>Novel and Oracle Certification in Cloud Computing platform.</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715000"/>
          </a:xfrm>
        </p:spPr>
        <p:txBody>
          <a:bodyPr/>
          <a:lstStyle/>
          <a:p>
            <a:pPr algn="ctr">
              <a:buNone/>
            </a:pPr>
            <a:r>
              <a:rPr lang="en-US" b="1" dirty="0" smtClean="0">
                <a:solidFill>
                  <a:srgbClr val="FFFF00"/>
                </a:solidFill>
              </a:rPr>
              <a:t>Common Program (International)</a:t>
            </a:r>
          </a:p>
          <a:p>
            <a:endParaRPr lang="en-US" dirty="0" smtClean="0"/>
          </a:p>
          <a:p>
            <a:r>
              <a:rPr lang="en-US" dirty="0" smtClean="0"/>
              <a:t>BS/MS-Human Computer Interaction</a:t>
            </a:r>
          </a:p>
          <a:p>
            <a:r>
              <a:rPr lang="en-US" dirty="0" smtClean="0"/>
              <a:t>BS/MS-Usability Engineering</a:t>
            </a:r>
          </a:p>
          <a:p>
            <a:endParaRPr lang="en-US" dirty="0" smtClean="0"/>
          </a:p>
          <a:p>
            <a:pPr algn="ctr">
              <a:buNone/>
            </a:pPr>
            <a:r>
              <a:rPr lang="en-US" b="1" dirty="0" smtClean="0">
                <a:solidFill>
                  <a:srgbClr val="FFFF00"/>
                </a:solidFill>
              </a:rPr>
              <a:t>Program in India </a:t>
            </a:r>
          </a:p>
          <a:p>
            <a:r>
              <a:rPr lang="en-US" dirty="0" smtClean="0"/>
              <a:t>Nil, Though India has numerous Higher Educational Institute (HEIs)</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288</TotalTime>
  <Words>972</Words>
  <Application>Microsoft Office PowerPoint</Application>
  <PresentationFormat>On-screen Show (4:3)</PresentationFormat>
  <Paragraphs>188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Paper</vt:lpstr>
      <vt:lpstr>Inside into Big Data Management, Cloud Computing, Usability Engineering Domains: Emerging Educational Programs and Possible Models—A Techno Educational Mapping for building Healthy Digital India </vt:lpstr>
      <vt:lpstr>Slide 2</vt:lpstr>
      <vt:lpstr>Slide 3</vt:lpstr>
      <vt:lpstr>Slide 4</vt:lpstr>
      <vt:lpstr>Slide 5</vt:lpstr>
      <vt:lpstr>Slide 6</vt:lpstr>
      <vt:lpstr>Slide 7</vt:lpstr>
      <vt:lpstr>Slide 8</vt:lpstr>
      <vt:lpstr>Slide 9</vt:lpstr>
      <vt:lpstr>Slide 10</vt:lpstr>
      <vt:lpstr>Slide 11</vt:lpstr>
      <vt:lpstr>Slide 12</vt:lpstr>
      <vt:lpstr>Some Exceptions: The Players?</vt:lpstr>
      <vt:lpstr>Digital India: Agendas</vt:lpstr>
      <vt:lpstr>Slide 15</vt:lpstr>
      <vt:lpstr>Slide 16</vt:lpstr>
      <vt:lpstr>Slide 17</vt:lpstr>
      <vt:lpstr>Slide 18</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Prantosh</dc:creator>
  <cp:lastModifiedBy>Home</cp:lastModifiedBy>
  <cp:revision>36</cp:revision>
  <dcterms:created xsi:type="dcterms:W3CDTF">2006-08-16T00:00:00Z</dcterms:created>
  <dcterms:modified xsi:type="dcterms:W3CDTF">2021-12-12T08:45:15Z</dcterms:modified>
</cp:coreProperties>
</file>